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547" r:id="rId2"/>
    <p:sldId id="555" r:id="rId3"/>
    <p:sldId id="273" r:id="rId4"/>
    <p:sldId id="1108" r:id="rId5"/>
    <p:sldId id="1106" r:id="rId6"/>
    <p:sldId id="519" r:id="rId7"/>
    <p:sldId id="275" r:id="rId8"/>
    <p:sldId id="265" r:id="rId9"/>
    <p:sldId id="266" r:id="rId10"/>
    <p:sldId id="267" r:id="rId11"/>
    <p:sldId id="268" r:id="rId12"/>
    <p:sldId id="460" r:id="rId13"/>
    <p:sldId id="461" r:id="rId14"/>
    <p:sldId id="1018" r:id="rId15"/>
    <p:sldId id="994" r:id="rId16"/>
    <p:sldId id="1069" r:id="rId17"/>
    <p:sldId id="391" r:id="rId18"/>
    <p:sldId id="260" r:id="rId19"/>
    <p:sldId id="257" r:id="rId20"/>
    <p:sldId id="261" r:id="rId21"/>
    <p:sldId id="263" r:id="rId22"/>
    <p:sldId id="264" r:id="rId23"/>
    <p:sldId id="521" r:id="rId24"/>
    <p:sldId id="522" r:id="rId25"/>
    <p:sldId id="686" r:id="rId26"/>
    <p:sldId id="677" r:id="rId27"/>
    <p:sldId id="683" r:id="rId28"/>
    <p:sldId id="280" r:id="rId2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8000"/>
    <a:srgbClr val="FFDB4D"/>
    <a:srgbClr val="BED667"/>
    <a:srgbClr val="486FB3"/>
    <a:srgbClr val="3B4475"/>
    <a:srgbClr val="CED1E6"/>
    <a:srgbClr val="D13C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71"/>
    <p:restoredTop sz="85546" autoAdjust="0"/>
  </p:normalViewPr>
  <p:slideViewPr>
    <p:cSldViewPr snapToGrid="0" snapToObjects="1">
      <p:cViewPr varScale="1">
        <p:scale>
          <a:sx n="133" d="100"/>
          <a:sy n="133" d="100"/>
        </p:scale>
        <p:origin x="872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1-28T20:50:43.4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37 104 24575,'-1'-3'0,"1"1"0,-1 1 0</inkml:trace>
  <inkml:trace contextRef="#ctx0" brushRef="#br0" timeOffset="-2">11 11 24575,'-1'-2'0,"0"0"0,0-1 0,0 2 0,1-1 0,-2 2 0,1-1 0,-1 1 0,1 1 0,0 0 0,1 1 0,0 0 0,0 1 0,0-1 0,0 0 0,0 1 0,0 0 0,1 0 0,-1 1 0,1 0 0,-1 1 0,1 2 0,0-2 0,1 7 0,-1-3 0,-1 1 0</inkml:trace>
  <inkml:trace contextRef="#ctx0" brushRef="#br0" timeOffset="-4">28 76 24575,'-1'-3'0,"0"2"0</inkml:trace>
  <inkml:trace contextRef="#ctx0" brushRef="#br0" timeOffset="-6">18 48 24575,'-1'-3'0,"0"1"0,1 0 0,-1-1 0,0 1 0,1 0 0,-1 0 0,0 1 0,1-1 0</inkml:trace>
  <inkml:trace contextRef="#ctx0" brushRef="#br0" timeOffset="-8">11 27 24575,'-1'-1'0,"0"-1"0,0 1 0,0 0 0,1-1 0,-2 1 0,2 1 0,-1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1-28T20:51:15.4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177 306 24575,'-1'-2'0,"0"-1"0,1 0 0,-2-1 0,2 1 0,-2 0 0,1 0 0,0 1 0,0 0 0,1-1 0,-2 0 0,2 1 0,-2-3 0,1 3 0,-1-2 0,2 2 0,-2 1 0,2-1 0,-1-1 0,0 1 0,0-2 0,-1 1 0,2 0 0,-1 0 0,0 0 0,1 1 0,-2-2 0,2 2 0,-1 0 0,1-1 0,-1 1 0,0 0 0,0 0 0,0 0 0,1-1 0,-1 1 0,0 1 0,1-1 0,-1 1 0,0-2 0,1 1 0,-1 0 0,0-2 0,0 2 0,-1-2 0,2 2 0,-2-2 0,1 2 0,-1-1 0,0 0 0,2 1 0,-2-3 0,0 1 0,0-4 0,0 4 0,-1-4 0,3 5 0,-2-1 0,1 2 0,0 0 0,0 0 0,1-1 0,-1 1 0,0 0 0,0 1 0,1-1 0,-1 1 0,0-2 0,1 1 0,-2 0 0,2 0 0,-2 0 0,1-1 0,-1 1 0,2 0 0,-2 1 0,2-1 0,-1 1 0,0-1 0,1 0 0,-1 1 0,0 0 0,0-1 0,0 1 0,0-2 0,1 1 0,-2 1 0,2-1 0,-1 1 0,0-2 0,0 1 0,0 0 0,0 1 0,1-1 0,-1 0 0,0 1 0,1-1 0,-2 2 0,2-2 0,-2 1 0,1-2 0,-1 2 0,2-1 0,-2 1 0,2-1 0,-1 0 0,0 0 0,1 0 0,-1 1 0,0 0 0,0-1 0,-1 1 0,2-2 0,-2 2 0,2-1 0,-1 1 0,0 0 0,1-1 0,-2 1 0,2-1 0,-2 1 0,0 0 0,1-1 0,-1 2 0,2-2 0,-2 1 0,1-1 0,-1 1 0,0 0 0,-1-1 0,1 2 0,0-2 0,-1 0 0,1 1 0,1-1 0,-1 2 0,1-2 0,-2 2 0,1-2 0,0 1 0,0 0 0,-1 1 0,2-1 0,-1 1 0,1-1 0,-1 1 0,0 0 0,0 0 0,-1 0 0,1 0 0,0 0 0,1-1 0,0 3 0,1-1 0,0 5 0,1 1 0,2 1 0,0 1 0,2-1 0,-2-1 0,1-1 0,-1-1 0,0 1 0,0-1 0,0 2 0,-1-2 0,0 0 0,-1 1 0,5 10 0,-3-6 0,9 22 0,-6-19 0,6 14 0,-6-15 0,5 11 0,-4-7 0,-3-7 0</inkml:trace>
  <inkml:trace contextRef="#ctx0" brushRef="#br0" timeOffset="-8">177 304 24575,'-2'-3'0,"2"0"0,-2 1 0,1-1 0,0 1 0,0-1 0,0 0 0,-1-2 0,1 2 0,-2-3 0,3 4 0,-2-3 0,2 3 0,-2 0 0,2 1 0,-1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1-28T20:51:40.822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119 237 24575,'0'1'0,"3"3"0,3 1 0,-5-3 0,-1-4 0,-3-1 0,-2-4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1-28T20:52:58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9 299 24575,'5'0'0,"-1"0"0,-2 0 0,1 0 0,-1 0 0,0 0 0,0 0 0,0 0 0,0 0 0,0 0 0,0 0 0,1 0 0,-2-1 0,1 1 0,-1-1 0,0 0 0,0 0 0,0-1 0,0 0 0,2-1 0,-2 1 0,1 0 0,-2-1 0,2 2 0,-2-1 0,1 1 0,0-1 0,-1 0 0,2 0 0,-2-1 0,2 1 0,-2 0 0,3 0 0,-3-1 0,1 1 0,0 1 0,-1-1 0,1 0 0,-1-1 0,0 0 0,0 0 0,0 0 0,0 0 0,0-1 0,0 1 0,0 0 0,0 1 0,0-1 0,0 1 0,0-1 0,0 0 0,0-2 0,0 2 0,0-2 0,0 3 0,0-2 0,0 1 0,0-1 0,0 1 0,0-1 0,0-2 0,0 2 0,0-2 0,0 3 0,-1-1 0,1 0 0,-1 0 0,1 1 0,0-3 0,0 2 0,-1 0 0,0-1 0,0 0 0,1 1 0,0-1 0,0 2 0,-1 0 0,1 0 0,-1 0 0,1 1 0,-1-2 0,1 1 0,-1-2 0,0 2 0,1 0 0,-1 1 0,0-1 0,0 1 0,0 0 0,1-1 0,-1 1 0,1 0 0,-1 0 0,1-1 0,0 1 0,-1 1 0,1-1 0,-1 1 0,0-2 0,1 1 0,-3 0 0,2 0 0,0-1 0,-1 1 0,2 0 0,-2 0 0,2 0 0,-2 1 0,1-1 0,-1 1 0,2-1 0,-2 1 0,1-1 0,0 0 0,-1 0 0,2-1 0,-2 1 0,1 0 0,-1 1 0,2-1 0,-1 1 0,0-1 0,1 0 0,-1 1 0,0 0 0,0-1 0,-2 1 0,1 0 0,1 1 0,0 5 0,1 1 0,0 4 0,1-1 0,1 2 0,1 0 0,1 4 0,-1-4 0,1 3 0,-1-7 0,-2-1 0,2-1 0,-3 0 0,2 0 0,0 5 0,-1-4 0,0 3 0,0-5 0,-1 1 0,1-1 0,-1 1 0,1 1 0,0-2 0,0 0 0,-1 0 0,0-2 0,0 3 0,0-1 0,1-1 0,-1 3 0,1-3 0,-1 1 0,0-2 0,0 2 0,0-2 0,0 3 0,0-3 0,0 1 0,0 0 0,0 1 0,0-1 0,0 1 0,0-1 0,0-1 0,0 0 0,0 0 0,0 0 0,0 1 0,0-1 0,0 0 0,0 2 0,0-2 0,0 3 0,0-2 0,0 1 0,0-1 0,0 0 0,0 0 0,0-3 0,-1-5 0,-1 1 0,1-3 0,-1 2 0,0 1 0,1 1 0,-1-2 0,0 1 0,0-4 0,0 2 0,0-3 0,2 4 0,-1 2 0,-1-2 0,2-2 0,-1 2 0,0-3 0,1 5 0,-1-2 0,1 2 0,-2-2 0,2 3 0,-2 0 0,2-2 0,-2 2 0,2-2 0,-2 2 0,0 0 0,1 0 0,-1-2 0,2 2 0,-2-2 0,1 2 0,0 0 0,0 0 0,1-1 0,-1 1 0,0 0 0,1 0 0,-2-1 0,2 1 0,-1 2 0,1 6 0,0-1 0,0 6 0,1-5 0,0 4 0,2-1 0,0 1 0,0-2 0,-2-1 0,2-1 0,-3-2 0,1 0 0,-1-2 0,0 0 0,0 1 0,0 0 0,0-1 0,0 2 0,0-2 0,0 1 0,0 0 0,0 2 0,0-2 0,0 1 0,0 0 0,0-1 0,0 0 0,0-1 0,0 0 0,0 1 0,0-1 0,0 0 0,0 0 0,0 0 0,0 0 0,0 1 0,1-1 0,-1 0 0,1 0 0,-1 0 0,0 1 0,0-1 0,0 0 0,0 0 0,1 0 0,0 0 0,0-1 0,-1 1 0,0 0 0,0 0 0,0-1 0,2-4 0,-1 1 0,1-2 0,-2 2 0,1 1 0,-1-1 0,0-2 0,0 2 0,0-2 0,1 1 0,0 0 0,1 0 0,-1 2 0,-1 0 0</inkml:trace>
  <inkml:trace contextRef="#ctx0" brushRef="#br0" timeOffset="1800">20 311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84479-A908-4D45-B03B-39BB22753DCF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50042-17E6-4F40-A365-CE22D74CB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392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50042-17E6-4F40-A365-CE22D74CBB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13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50042-17E6-4F40-A365-CE22D74CBB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06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50042-17E6-4F40-A365-CE22D74CBB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27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50042-17E6-4F40-A365-CE22D74CBB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39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4b05c189bc_0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4b05c189bc_0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3919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4b05c189bc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4b05c189bc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29293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4b05c189bc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4b05c189bc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- Cohort: 13 measurement points from age 0 to 8 years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69098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4b05c189bc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4b05c189bc_0_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89211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b05c189bc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4b05c189bc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18737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4b05c189bc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4b05c189bc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72668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50042-17E6-4F40-A365-CE22D74CBBB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14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Tilbake</a:t>
            </a:r>
            <a:r>
              <a:rPr lang="en-US" dirty="0"/>
              <a:t> I </a:t>
            </a:r>
            <a:r>
              <a:rPr lang="en-US" dirty="0" err="1"/>
              <a:t>går</a:t>
            </a:r>
            <a:r>
              <a:rPr lang="en-US" dirty="0"/>
              <a:t>. 4. </a:t>
            </a:r>
            <a:r>
              <a:rPr lang="en-US" dirty="0" err="1"/>
              <a:t>opphold</a:t>
            </a:r>
            <a:r>
              <a:rPr lang="en-US" dirty="0"/>
              <a:t> USA. Broad </a:t>
            </a:r>
            <a:r>
              <a:rPr lang="en-US" dirty="0" err="1"/>
              <a:t>vel</a:t>
            </a:r>
            <a:r>
              <a:rPr lang="en-US" dirty="0"/>
              <a:t> 10 </a:t>
            </a:r>
            <a:r>
              <a:rPr lang="en-US" dirty="0" err="1"/>
              <a:t>år</a:t>
            </a:r>
            <a:r>
              <a:rPr lang="en-US" dirty="0"/>
              <a:t>, Eric Lander CEO. </a:t>
            </a:r>
            <a:r>
              <a:rPr lang="en-US" dirty="0" err="1"/>
              <a:t>Matematiker</a:t>
            </a:r>
            <a:r>
              <a:rPr lang="en-US" dirty="0"/>
              <a:t>, </a:t>
            </a:r>
            <a:r>
              <a:rPr lang="en-US" dirty="0" err="1"/>
              <a:t>forsker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direktør</a:t>
            </a:r>
            <a:r>
              <a:rPr lang="en-US" dirty="0"/>
              <a:t>. </a:t>
            </a:r>
            <a:r>
              <a:rPr lang="en-US" dirty="0" err="1"/>
              <a:t>Flink</a:t>
            </a:r>
            <a:r>
              <a:rPr lang="en-US" dirty="0"/>
              <a:t> med fund raising – ca 2 milliard $. Broad </a:t>
            </a:r>
            <a:r>
              <a:rPr lang="en-US" dirty="0" err="1"/>
              <a:t>og</a:t>
            </a:r>
            <a:r>
              <a:rPr lang="en-US" dirty="0"/>
              <a:t> Stanley. </a:t>
            </a:r>
            <a:r>
              <a:rPr lang="en-US" dirty="0" err="1"/>
              <a:t>Fortsatt</a:t>
            </a:r>
            <a:r>
              <a:rPr lang="en-US" dirty="0"/>
              <a:t> </a:t>
            </a:r>
            <a:r>
              <a:rPr lang="en-US" dirty="0" err="1"/>
              <a:t>undervisning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forskning</a:t>
            </a:r>
            <a:r>
              <a:rPr lang="en-US" dirty="0"/>
              <a:t>. </a:t>
            </a:r>
            <a:r>
              <a:rPr lang="en-US" dirty="0" err="1"/>
              <a:t>Uvanlig</a:t>
            </a:r>
            <a:r>
              <a:rPr lang="en-US" dirty="0"/>
              <a:t> spirit. </a:t>
            </a:r>
            <a:r>
              <a:rPr lang="en-US" dirty="0" err="1"/>
              <a:t>Forslag</a:t>
            </a:r>
            <a:r>
              <a:rPr lang="en-US" dirty="0"/>
              <a:t> Nobel-</a:t>
            </a:r>
            <a:r>
              <a:rPr lang="en-US" dirty="0" err="1"/>
              <a:t>pris</a:t>
            </a:r>
            <a:r>
              <a:rPr lang="en-US" dirty="0"/>
              <a:t> for </a:t>
            </a:r>
            <a:r>
              <a:rPr lang="en-US" dirty="0" err="1"/>
              <a:t>sekv</a:t>
            </a:r>
            <a:r>
              <a:rPr lang="en-US" dirty="0"/>
              <a:t> </a:t>
            </a:r>
            <a:r>
              <a:rPr lang="en-US" dirty="0" err="1"/>
              <a:t>av</a:t>
            </a:r>
            <a:r>
              <a:rPr lang="en-US" dirty="0"/>
              <a:t> humane </a:t>
            </a:r>
            <a:r>
              <a:rPr lang="en-US" dirty="0" err="1"/>
              <a:t>genom</a:t>
            </a:r>
            <a:r>
              <a:rPr lang="en-US" dirty="0"/>
              <a:t>. </a:t>
            </a:r>
          </a:p>
          <a:p>
            <a:r>
              <a:rPr lang="en-US" dirty="0" err="1"/>
              <a:t>Også</a:t>
            </a:r>
            <a:r>
              <a:rPr lang="en-US" dirty="0"/>
              <a:t> MGH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dag</a:t>
            </a:r>
            <a:r>
              <a:rPr lang="en-US" dirty="0"/>
              <a:t> per uke. Et </a:t>
            </a:r>
            <a:r>
              <a:rPr lang="en-US" dirty="0" err="1"/>
              <a:t>av</a:t>
            </a:r>
            <a:r>
              <a:rPr lang="en-US" dirty="0"/>
              <a:t> </a:t>
            </a:r>
            <a:r>
              <a:rPr lang="en-US" dirty="0" err="1"/>
              <a:t>verdsns</a:t>
            </a:r>
            <a:r>
              <a:rPr lang="en-US" dirty="0"/>
              <a:t> </a:t>
            </a:r>
            <a:r>
              <a:rPr lang="en-US" dirty="0" err="1"/>
              <a:t>beste</a:t>
            </a:r>
            <a:r>
              <a:rPr lang="en-US" dirty="0"/>
              <a:t> </a:t>
            </a:r>
            <a:r>
              <a:rPr lang="en-US" dirty="0" err="1"/>
              <a:t>sykehus</a:t>
            </a:r>
            <a:r>
              <a:rPr lang="en-US" dirty="0"/>
              <a:t>. Her </a:t>
            </a:r>
            <a:r>
              <a:rPr lang="en-US" dirty="0" err="1"/>
              <a:t>fra</a:t>
            </a:r>
            <a:r>
              <a:rPr lang="en-US" dirty="0"/>
              <a:t> The Ether Dome – </a:t>
            </a:r>
            <a:r>
              <a:rPr lang="en-US" dirty="0" err="1"/>
              <a:t>første</a:t>
            </a:r>
            <a:r>
              <a:rPr lang="en-US" dirty="0"/>
              <a:t> </a:t>
            </a:r>
            <a:r>
              <a:rPr lang="en-US" dirty="0" err="1"/>
              <a:t>narkose</a:t>
            </a:r>
            <a:r>
              <a:rPr lang="en-US" dirty="0"/>
              <a:t> – I </a:t>
            </a:r>
            <a:r>
              <a:rPr lang="en-US" dirty="0" err="1"/>
              <a:t>eterrus</a:t>
            </a:r>
            <a:endParaRPr lang="en-US" dirty="0"/>
          </a:p>
          <a:p>
            <a:r>
              <a:rPr lang="en-US" dirty="0"/>
              <a:t>Harvard Med School, USAs </a:t>
            </a:r>
            <a:r>
              <a:rPr lang="en-US" dirty="0" err="1"/>
              <a:t>mest</a:t>
            </a:r>
            <a:r>
              <a:rPr lang="en-US" dirty="0"/>
              <a:t> </a:t>
            </a:r>
            <a:r>
              <a:rPr lang="en-US" dirty="0" err="1"/>
              <a:t>prestisjefylte</a:t>
            </a:r>
            <a:r>
              <a:rPr lang="en-US" dirty="0"/>
              <a:t> </a:t>
            </a:r>
            <a:r>
              <a:rPr lang="en-US" dirty="0" err="1"/>
              <a:t>undervisning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forskning</a:t>
            </a:r>
            <a:r>
              <a:rPr lang="en-US" dirty="0"/>
              <a:t> </a:t>
            </a:r>
            <a:r>
              <a:rPr lang="en-US" dirty="0" err="1"/>
              <a:t>innen</a:t>
            </a:r>
            <a:r>
              <a:rPr lang="en-US" dirty="0"/>
              <a:t> </a:t>
            </a:r>
            <a:r>
              <a:rPr lang="en-US" dirty="0" err="1"/>
              <a:t>medisin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50042-17E6-4F40-A365-CE22D74CBB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468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50042-17E6-4F40-A365-CE22D74CBB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723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50042-17E6-4F40-A365-CE22D74CBB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81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50042-17E6-4F40-A365-CE22D74CBB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403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50042-17E6-4F40-A365-CE22D74CBB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359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50042-17E6-4F40-A365-CE22D74CBB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295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50042-17E6-4F40-A365-CE22D74CBB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1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50042-17E6-4F40-A365-CE22D74CBB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9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50042-17E6-4F40-A365-CE22D74CBB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8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50042-17E6-4F40-A365-CE22D74CBB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27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0E6A-E9B6-DD4C-AFD5-EDB1FAF4567C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9286-55D7-6145-BD7F-B9F84CFAC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212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0E6A-E9B6-DD4C-AFD5-EDB1FAF4567C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9286-55D7-6145-BD7F-B9F84CFAC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398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0E6A-E9B6-DD4C-AFD5-EDB1FAF4567C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9286-55D7-6145-BD7F-B9F84CFAC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26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4249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0E6A-E9B6-DD4C-AFD5-EDB1FAF4567C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9286-55D7-6145-BD7F-B9F84CFAC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56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0E6A-E9B6-DD4C-AFD5-EDB1FAF4567C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9286-55D7-6145-BD7F-B9F84CFAC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67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0E6A-E9B6-DD4C-AFD5-EDB1FAF4567C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9286-55D7-6145-BD7F-B9F84CFAC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05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0E6A-E9B6-DD4C-AFD5-EDB1FAF4567C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9286-55D7-6145-BD7F-B9F84CFAC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28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0E6A-E9B6-DD4C-AFD5-EDB1FAF4567C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9286-55D7-6145-BD7F-B9F84CFAC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25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0E6A-E9B6-DD4C-AFD5-EDB1FAF4567C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9286-55D7-6145-BD7F-B9F84CFAC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392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0E6A-E9B6-DD4C-AFD5-EDB1FAF4567C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9286-55D7-6145-BD7F-B9F84CFAC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76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0E6A-E9B6-DD4C-AFD5-EDB1FAF4567C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9286-55D7-6145-BD7F-B9F84CFAC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308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70E6A-E9B6-DD4C-AFD5-EDB1FAF4567C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09286-55D7-6145-BD7F-B9F84CFAC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3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36.emf"/><Relationship Id="rId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customXml" Target="../ink/ink2.xml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ody.no/" TargetMode="Externa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/>
          <a:srcRect t="13350" r="3540" b="518"/>
          <a:stretch/>
        </p:blipFill>
        <p:spPr bwMode="auto">
          <a:xfrm>
            <a:off x="0" y="-12700"/>
            <a:ext cx="9144000" cy="4597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Logo-HelseBer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51" y="4589360"/>
            <a:ext cx="2443840" cy="562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creen Shot 2015-09-07 at 14.54.26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8" b="2844"/>
          <a:stretch/>
        </p:blipFill>
        <p:spPr>
          <a:xfrm>
            <a:off x="5428724" y="4589358"/>
            <a:ext cx="2229383" cy="562615"/>
          </a:xfrm>
          <a:prstGeom prst="rect">
            <a:avLst/>
          </a:prstGeom>
        </p:spPr>
      </p:pic>
      <p:pic>
        <p:nvPicPr>
          <p:cNvPr id="9" name="Picture 20" descr="UiBmerke_grayscal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5" t="12706" r="12595" b="12392"/>
          <a:stretch/>
        </p:blipFill>
        <p:spPr bwMode="auto">
          <a:xfrm>
            <a:off x="8475140" y="4589359"/>
            <a:ext cx="577339" cy="56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8" t="25663" r="11098" b="15183"/>
          <a:stretch/>
        </p:blipFill>
        <p:spPr bwMode="auto">
          <a:xfrm>
            <a:off x="7734301" y="4585125"/>
            <a:ext cx="653930" cy="55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image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5" y="4585121"/>
            <a:ext cx="558378" cy="558378"/>
          </a:xfrm>
          <a:prstGeom prst="rect">
            <a:avLst/>
          </a:prstGeom>
        </p:spPr>
      </p:pic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81974" y="164384"/>
            <a:ext cx="8279074" cy="1698171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 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PRECISION MEDICINE IN DIABETES: LEARNING FROM MONOGENIC DIABETES</a:t>
            </a:r>
            <a:b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   </a:t>
            </a:r>
            <a:r>
              <a:rPr lang="en-US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Thoresen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Seminar, DNV, Oslo, 251119</a:t>
            </a:r>
            <a:b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69485" y="3682714"/>
            <a:ext cx="5787029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rgbClr val="FFFFFF"/>
                </a:solidFill>
              </a:rPr>
              <a:t>Prof. </a:t>
            </a:r>
            <a:r>
              <a:rPr lang="en-US" sz="2000" b="1" dirty="0" err="1">
                <a:solidFill>
                  <a:srgbClr val="FFFFFF"/>
                </a:solidFill>
              </a:rPr>
              <a:t>Pål</a:t>
            </a:r>
            <a:r>
              <a:rPr lang="en-US" sz="2000" b="1" dirty="0">
                <a:solidFill>
                  <a:srgbClr val="FFFFFF"/>
                </a:solidFill>
              </a:rPr>
              <a:t> R. </a:t>
            </a:r>
            <a:r>
              <a:rPr lang="en-US" sz="2000" b="1" dirty="0" err="1">
                <a:solidFill>
                  <a:srgbClr val="FFFFFF"/>
                </a:solidFill>
              </a:rPr>
              <a:t>Njølstad</a:t>
            </a:r>
            <a:r>
              <a:rPr lang="en-US" sz="2000" b="1" dirty="0">
                <a:solidFill>
                  <a:srgbClr val="FFFFFF"/>
                </a:solidFill>
              </a:rPr>
              <a:t>, </a:t>
            </a:r>
            <a:r>
              <a:rPr lang="en-US" sz="1800" b="1" dirty="0">
                <a:solidFill>
                  <a:srgbClr val="FFFFFF"/>
                </a:solidFill>
              </a:rPr>
              <a:t>MD PhD</a:t>
            </a:r>
          </a:p>
          <a:p>
            <a:pPr algn="ctr" eaLnBrk="1" hangingPunct="1"/>
            <a:r>
              <a:rPr lang="en-US" sz="1400" b="1" dirty="0">
                <a:solidFill>
                  <a:srgbClr val="FFFFFF"/>
                </a:solidFill>
              </a:rPr>
              <a:t>Center for Diabetes Research, </a:t>
            </a:r>
            <a:r>
              <a:rPr lang="en-US" sz="1400" b="1" dirty="0" err="1">
                <a:solidFill>
                  <a:srgbClr val="FFFFFF"/>
                </a:solidFill>
              </a:rPr>
              <a:t>UiB</a:t>
            </a:r>
            <a:r>
              <a:rPr lang="en-US" sz="1400" b="1" dirty="0">
                <a:solidFill>
                  <a:srgbClr val="FFFFFF"/>
                </a:solidFill>
              </a:rPr>
              <a:t>/</a:t>
            </a:r>
            <a:r>
              <a:rPr lang="en-US" sz="1400" b="1" dirty="0" err="1">
                <a:solidFill>
                  <a:srgbClr val="FFFFFF"/>
                </a:solidFill>
              </a:rPr>
              <a:t>Haukeland</a:t>
            </a:r>
            <a:r>
              <a:rPr lang="en-US" sz="1400" b="1" dirty="0">
                <a:solidFill>
                  <a:srgbClr val="FFFFFF"/>
                </a:solidFill>
              </a:rPr>
              <a:t>, Bergen, Norway</a:t>
            </a:r>
          </a:p>
          <a:p>
            <a:pPr algn="ctr" eaLnBrk="1" hangingPunct="1"/>
            <a:r>
              <a:rPr lang="en-US" sz="1400" b="1" dirty="0">
                <a:solidFill>
                  <a:srgbClr val="FFFFFF"/>
                </a:solidFill>
              </a:rPr>
              <a:t>Broad Institute of Harvard &amp; MIT, Cambridge, USA</a:t>
            </a:r>
          </a:p>
        </p:txBody>
      </p:sp>
      <p:pic>
        <p:nvPicPr>
          <p:cNvPr id="15" name="Picture 14" descr="jgp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39000" r="15526" b="36500"/>
          <a:stretch/>
        </p:blipFill>
        <p:spPr>
          <a:xfrm>
            <a:off x="3187490" y="4727940"/>
            <a:ext cx="2203128" cy="26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05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45626"/>
          </a:xfrm>
        </p:spPr>
        <p:txBody>
          <a:bodyPr>
            <a:normAutofit/>
          </a:bodyPr>
          <a:lstStyle/>
          <a:p>
            <a:pPr algn="l"/>
            <a:r>
              <a:rPr lang="nb-NO" sz="40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Many</a:t>
            </a:r>
            <a:r>
              <a:rPr lang="nb-NO" sz="40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nb-NO" sz="40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others</a:t>
            </a:r>
            <a:r>
              <a:rPr lang="nb-NO" sz="40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, </a:t>
            </a:r>
            <a:r>
              <a:rPr lang="nb-NO" sz="40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too</a:t>
            </a:r>
            <a:r>
              <a:rPr lang="nb-NO" sz="40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– and HbA</a:t>
            </a:r>
            <a:r>
              <a:rPr lang="nb-NO" sz="4000" baseline="-250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1c</a:t>
            </a:r>
            <a:r>
              <a:rPr lang="nb-NO" sz="40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nb-NO" sz="40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improves</a:t>
            </a:r>
            <a:endParaRPr lang="nb-NO" sz="4000" dirty="0">
              <a:solidFill>
                <a:srgbClr val="0070C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9" name="Picture 6" descr="Therese_Bruusgaard__260919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7" y="1155704"/>
            <a:ext cx="3876675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7312026" y="4310064"/>
            <a:ext cx="12490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TV2, 2006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5" t="3415" r="52467" b="38870"/>
          <a:stretch>
            <a:fillRect/>
          </a:stretch>
        </p:blipFill>
        <p:spPr bwMode="auto">
          <a:xfrm>
            <a:off x="177800" y="1176341"/>
            <a:ext cx="3530600" cy="3175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42441" y="4861795"/>
            <a:ext cx="86015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Pearson/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Flechtner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Njølstad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et al, NEJM, 2006</a:t>
            </a:r>
          </a:p>
        </p:txBody>
      </p:sp>
    </p:spTree>
    <p:extLst>
      <p:ext uri="{BB962C8B-B14F-4D97-AF65-F5344CB8AC3E}">
        <p14:creationId xmlns:p14="http://schemas.microsoft.com/office/powerpoint/2010/main" val="415126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45626"/>
          </a:xfrm>
        </p:spPr>
        <p:txBody>
          <a:bodyPr>
            <a:normAutofit/>
          </a:bodyPr>
          <a:lstStyle/>
          <a:p>
            <a:pPr algn="l"/>
            <a:r>
              <a:rPr lang="nb-NO" sz="32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Therese 16 y </a:t>
            </a:r>
            <a:r>
              <a:rPr lang="nb-NO" sz="32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off</a:t>
            </a:r>
            <a:r>
              <a:rPr lang="nb-NO" sz="32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– </a:t>
            </a:r>
            <a:r>
              <a:rPr lang="nb-NO" sz="32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what</a:t>
            </a:r>
            <a:r>
              <a:rPr lang="nb-NO" sz="32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is long-term </a:t>
            </a:r>
            <a:r>
              <a:rPr lang="nb-NO" sz="32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prognosis</a:t>
            </a:r>
            <a:r>
              <a:rPr lang="nb-NO" sz="32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4203700" y="4787901"/>
            <a:ext cx="4610100" cy="317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08420723-5590-804F-BF9F-E791B7C1F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76" y="810131"/>
            <a:ext cx="3735998" cy="4113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2116477" y="4861795"/>
            <a:ext cx="70275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Bowmann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Sulen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,…Hattersley &amp;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Njølstad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Lancet D&amp;E, 2018</a:t>
            </a:r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52AC26FB-759B-D641-9AC7-B93D34200E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0604" y="945627"/>
            <a:ext cx="3649851" cy="273216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48470C4-6FC5-E34D-B764-428924B11C1D}"/>
              </a:ext>
            </a:extLst>
          </p:cNvPr>
          <p:cNvGrpSpPr/>
          <p:nvPr/>
        </p:nvGrpSpPr>
        <p:grpSpPr>
          <a:xfrm>
            <a:off x="5072305" y="1012246"/>
            <a:ext cx="4071695" cy="3803650"/>
            <a:chOff x="5072305" y="1012246"/>
            <a:chExt cx="4071695" cy="380365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64E92C3-6402-C643-9283-6F02EF6CBEB7}"/>
                </a:ext>
              </a:extLst>
            </p:cNvPr>
            <p:cNvSpPr txBox="1"/>
            <p:nvPr/>
          </p:nvSpPr>
          <p:spPr>
            <a:xfrm>
              <a:off x="5095433" y="3307791"/>
              <a:ext cx="4048567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Pernille </a:t>
              </a:r>
              <a:r>
                <a:rPr lang="nb-NO" dirty="0" err="1">
                  <a:latin typeface="Arial" panose="020B0604020202020204" pitchFamily="34" charset="0"/>
                  <a:cs typeface="Arial" panose="020B0604020202020204" pitchFamily="34" charset="0"/>
                </a:rPr>
                <a:t>Svalastoga</a:t>
              </a:r>
              <a:r>
                <a:rPr lang="nb-NO" dirty="0">
                  <a:latin typeface="Arial" panose="020B0604020202020204" pitchFamily="34" charset="0"/>
                  <a:cs typeface="Arial" panose="020B0604020202020204" pitchFamily="34" charset="0"/>
                </a:rPr>
                <a:t>, Åsta Sulen - Bergen</a:t>
              </a:r>
            </a:p>
            <a:p>
              <a:r>
                <a:rPr lang="nb-NO" sz="1400" dirty="0">
                  <a:latin typeface="Arial" panose="020B0604020202020204" pitchFamily="34" charset="0"/>
                  <a:cs typeface="Arial" panose="020B0604020202020204" pitchFamily="34" charset="0"/>
                </a:rPr>
                <a:t>Pamela </a:t>
              </a:r>
              <a:r>
                <a:rPr lang="nb-NO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Bowmann</a:t>
              </a:r>
              <a:r>
                <a:rPr lang="nb-NO" sz="1400" dirty="0">
                  <a:latin typeface="Arial" panose="020B0604020202020204" pitchFamily="34" charset="0"/>
                  <a:cs typeface="Arial" panose="020B0604020202020204" pitchFamily="34" charset="0"/>
                </a:rPr>
                <a:t>, Andrew </a:t>
              </a:r>
              <a:r>
                <a:rPr lang="nb-NO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Hattersley</a:t>
              </a:r>
              <a:r>
                <a:rPr lang="nb-NO" sz="1400" dirty="0">
                  <a:latin typeface="Arial" panose="020B0604020202020204" pitchFamily="34" charset="0"/>
                  <a:cs typeface="Arial" panose="020B0604020202020204" pitchFamily="34" charset="0"/>
                </a:rPr>
                <a:t> - Exeter</a:t>
              </a:r>
            </a:p>
            <a:p>
              <a:r>
                <a:rPr lang="nb-NO" sz="1400" dirty="0">
                  <a:latin typeface="Arial" panose="020B0604020202020204" pitchFamily="34" charset="0"/>
                  <a:cs typeface="Arial" panose="020B0604020202020204" pitchFamily="34" charset="0"/>
                </a:rPr>
                <a:t>Michel Polak, Jacques </a:t>
              </a:r>
              <a:r>
                <a:rPr lang="nb-NO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Beltrand</a:t>
              </a:r>
              <a:r>
                <a:rPr lang="nb-NO" sz="1400" dirty="0">
                  <a:latin typeface="Arial" panose="020B0604020202020204" pitchFamily="34" charset="0"/>
                  <a:cs typeface="Arial" panose="020B0604020202020204" pitchFamily="34" charset="0"/>
                </a:rPr>
                <a:t> - Paris</a:t>
              </a:r>
            </a:p>
            <a:p>
              <a:r>
                <a:rPr lang="nb-NO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Fabrizio</a:t>
              </a:r>
              <a:r>
                <a:rPr lang="nb-NO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Barbetti</a:t>
              </a:r>
              <a:r>
                <a:rPr lang="nb-NO" sz="1400" dirty="0">
                  <a:latin typeface="Arial" panose="020B0604020202020204" pitchFamily="34" charset="0"/>
                  <a:cs typeface="Arial" panose="020B0604020202020204" pitchFamily="34" charset="0"/>
                </a:rPr>
                <a:t>, Dario </a:t>
              </a:r>
              <a:r>
                <a:rPr lang="nb-NO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Iafusco</a:t>
              </a:r>
              <a:r>
                <a:rPr lang="nb-NO" sz="1400" dirty="0">
                  <a:latin typeface="Arial" panose="020B0604020202020204" pitchFamily="34" charset="0"/>
                  <a:cs typeface="Arial" panose="020B0604020202020204" pitchFamily="34" charset="0"/>
                </a:rPr>
                <a:t> - Rome</a:t>
              </a:r>
            </a:p>
            <a:p>
              <a:r>
                <a:rPr lang="nb-NO" sz="1400" dirty="0">
                  <a:latin typeface="Arial" panose="020B0604020202020204" pitchFamily="34" charset="0"/>
                  <a:cs typeface="Arial" panose="020B0604020202020204" pitchFamily="34" charset="0"/>
                </a:rPr>
                <a:t>Magdalena </a:t>
              </a:r>
              <a:r>
                <a:rPr lang="nb-NO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Szopa</a:t>
              </a:r>
              <a:r>
                <a:rPr lang="nb-NO" sz="1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nb-NO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Iwas</a:t>
              </a:r>
              <a:r>
                <a:rPr lang="nb-NO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Klimes</a:t>
              </a:r>
              <a:r>
                <a:rPr lang="nb-NO" sz="14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nb-NO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Prague</a:t>
              </a:r>
              <a:endParaRPr lang="nb-NO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E8168E0-FECC-4149-ACA4-75857535B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72305" y="1012246"/>
              <a:ext cx="1878898" cy="227483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5415D24-E3E7-0D4D-842D-7A5CCC2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8772" t="6024" r="10912" b="24678"/>
            <a:stretch/>
          </p:blipFill>
          <p:spPr>
            <a:xfrm>
              <a:off x="6911968" y="1019521"/>
              <a:ext cx="1818487" cy="22748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43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45626"/>
          </a:xfrm>
        </p:spPr>
        <p:txBody>
          <a:bodyPr>
            <a:normAutofit/>
          </a:bodyPr>
          <a:lstStyle/>
          <a:p>
            <a:pPr algn="l"/>
            <a:r>
              <a:rPr lang="nb-NO" sz="40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Sulfonylurea</a:t>
            </a:r>
            <a:r>
              <a:rPr lang="nb-NO" sz="40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is </a:t>
            </a:r>
            <a:r>
              <a:rPr lang="nb-NO" sz="40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effective</a:t>
            </a:r>
            <a:r>
              <a:rPr lang="nb-NO" sz="40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for 10 </a:t>
            </a:r>
            <a:r>
              <a:rPr lang="nb-NO" sz="40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years</a:t>
            </a:r>
            <a:endParaRPr lang="nb-NO" sz="4000" dirty="0">
              <a:solidFill>
                <a:srgbClr val="0070C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03700" y="4787901"/>
            <a:ext cx="4610100" cy="317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900719" y="4861795"/>
            <a:ext cx="72432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Bowmann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Sulen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,…Hattersley &amp;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Njølstad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Lancet D&amp;E, 2018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4984657-2ACD-014D-9288-7C1CC563D7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26"/>
          <a:stretch/>
        </p:blipFill>
        <p:spPr bwMode="auto">
          <a:xfrm>
            <a:off x="316530" y="808892"/>
            <a:ext cx="4958933" cy="391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9A490A76-9EB1-CB42-83A8-B84F5815CC39}"/>
              </a:ext>
            </a:extLst>
          </p:cNvPr>
          <p:cNvSpPr/>
          <p:nvPr/>
        </p:nvSpPr>
        <p:spPr>
          <a:xfrm>
            <a:off x="5511599" y="981546"/>
            <a:ext cx="356793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b-NO" sz="2800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93% </a:t>
            </a:r>
            <a:r>
              <a:rPr lang="nb-NO" sz="2800" dirty="0" err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remained</a:t>
            </a:r>
            <a:r>
              <a:rPr lang="nb-NO" sz="2800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800" dirty="0" err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nb-NO" sz="2800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800" dirty="0" err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sulfonylureas</a:t>
            </a:r>
            <a:r>
              <a:rPr lang="nb-NO" sz="2800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800" dirty="0" err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nb-NO" sz="2800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insulin </a:t>
            </a:r>
          </a:p>
          <a:p>
            <a:endParaRPr lang="nb-NO" sz="2800" dirty="0">
              <a:solidFill>
                <a:srgbClr val="505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b-NO" sz="2800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None </a:t>
            </a:r>
            <a:r>
              <a:rPr lang="nb-NO" sz="2800" dirty="0" err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discontinued</a:t>
            </a:r>
            <a:r>
              <a:rPr lang="nb-NO" sz="2800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800" dirty="0" err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sulfonylurea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745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45626"/>
          </a:xfrm>
        </p:spPr>
        <p:txBody>
          <a:bodyPr>
            <a:normAutofit/>
          </a:bodyPr>
          <a:lstStyle/>
          <a:p>
            <a:pPr algn="l"/>
            <a:r>
              <a:rPr lang="nb-NO" sz="32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Metabolic</a:t>
            </a:r>
            <a:r>
              <a:rPr lang="nb-NO" sz="32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nb-NO" sz="32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control</a:t>
            </a:r>
            <a:r>
              <a:rPr lang="nb-NO" sz="32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is </a:t>
            </a:r>
            <a:r>
              <a:rPr lang="nb-NO" sz="32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maintained</a:t>
            </a:r>
            <a:r>
              <a:rPr lang="nb-NO" sz="32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over 10 </a:t>
            </a:r>
            <a:r>
              <a:rPr lang="nb-NO" sz="32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years</a:t>
            </a:r>
            <a:endParaRPr lang="nb-NO" sz="3200" dirty="0">
              <a:solidFill>
                <a:srgbClr val="0070C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03700" y="4787901"/>
            <a:ext cx="4610100" cy="317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F51982A-8F2B-6745-BE86-B1942D9409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32"/>
          <a:stretch/>
        </p:blipFill>
        <p:spPr bwMode="auto">
          <a:xfrm>
            <a:off x="447529" y="1001958"/>
            <a:ext cx="6258690" cy="3721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A6C712DE-7AD4-344D-8AF4-93450C3F6699}"/>
              </a:ext>
            </a:extLst>
          </p:cNvPr>
          <p:cNvSpPr/>
          <p:nvPr/>
        </p:nvSpPr>
        <p:spPr>
          <a:xfrm>
            <a:off x="6725269" y="902388"/>
            <a:ext cx="23542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nb-NO" sz="2400" dirty="0" err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Excellent</a:t>
            </a:r>
            <a:r>
              <a:rPr lang="nb-NO" sz="2400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400" dirty="0" err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glycemic</a:t>
            </a:r>
            <a:r>
              <a:rPr lang="nb-NO" sz="2400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400" dirty="0" err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nb-NO" sz="2400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400" dirty="0" err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maintained</a:t>
            </a:r>
            <a:endParaRPr lang="nb-NO" sz="2400" dirty="0">
              <a:solidFill>
                <a:srgbClr val="505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sz="2400" dirty="0">
              <a:solidFill>
                <a:srgbClr val="505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nb-NO" sz="2400" dirty="0" err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Sulfonylurea</a:t>
            </a:r>
            <a:r>
              <a:rPr lang="nb-NO" sz="2400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dose fell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nb-NO" sz="2400" dirty="0">
              <a:solidFill>
                <a:srgbClr val="505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nb-NO" sz="2400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side </a:t>
            </a:r>
            <a:r>
              <a:rPr lang="nb-NO" sz="2400" dirty="0" err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B3173E66-1193-EE43-BA9C-FE32829B1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719" y="4861795"/>
            <a:ext cx="72432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Bowmann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Sulen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,…Hattersley &amp;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Njølstad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Lancet D&amp;E, 2018</a:t>
            </a:r>
          </a:p>
        </p:txBody>
      </p:sp>
    </p:spTree>
    <p:extLst>
      <p:ext uri="{BB962C8B-B14F-4D97-AF65-F5344CB8AC3E}">
        <p14:creationId xmlns:p14="http://schemas.microsoft.com/office/powerpoint/2010/main" val="4229998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Et bilde som inneholder person, gulv, innendørs, vegg&#10;&#10;&#10;&#10;Automatisk generert beskrivelse">
            <a:extLst>
              <a:ext uri="{FF2B5EF4-FFF2-40B4-BE49-F238E27FC236}">
                <a16:creationId xmlns:a16="http://schemas.microsoft.com/office/drawing/2014/main" id="{1E3D9D2E-3159-2749-9B89-2BE5B9F624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618"/>
          <a:stretch/>
        </p:blipFill>
        <p:spPr>
          <a:xfrm>
            <a:off x="5220072" y="815224"/>
            <a:ext cx="3235670" cy="4129045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A39DC9E3-66B4-C14E-B3A4-470BF586955C}"/>
              </a:ext>
            </a:extLst>
          </p:cNvPr>
          <p:cNvSpPr txBox="1"/>
          <p:nvPr/>
        </p:nvSpPr>
        <p:spPr>
          <a:xfrm>
            <a:off x="380775" y="975909"/>
            <a:ext cx="4839297" cy="4190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Maximilian - 4.8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yrs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old</a:t>
            </a:r>
          </a:p>
          <a:p>
            <a:pPr marL="914400" lvl="1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Dx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KCNJ11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V59M 2 months </a:t>
            </a:r>
          </a:p>
          <a:p>
            <a:pPr marL="914400" lvl="1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Sulfonylurea from 4 months</a:t>
            </a:r>
          </a:p>
          <a:p>
            <a:pPr marL="914400" lvl="1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HbA1c 40 mmol/mol (5.8%)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Neurological problems</a:t>
            </a:r>
          </a:p>
          <a:p>
            <a:pPr marL="914400" lvl="1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Hypotonia</a:t>
            </a:r>
          </a:p>
          <a:p>
            <a:pPr marL="914400" lvl="1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Motor developmental delay</a:t>
            </a:r>
          </a:p>
          <a:p>
            <a:pPr marL="914400" lvl="1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Intellectual disability</a:t>
            </a:r>
          </a:p>
          <a:p>
            <a:pPr marL="914400" lvl="1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ADHD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A7BDDA-8167-184A-A62F-580BB2E1F35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45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40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Neonatal diabetes – more </a:t>
            </a:r>
            <a:r>
              <a:rPr lang="nb-NO" sz="40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than</a:t>
            </a:r>
            <a:r>
              <a:rPr lang="nb-NO" sz="40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diabetes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F5B715C7-2A40-B64E-AE93-54247A127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013" y="4861795"/>
            <a:ext cx="61159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Svalastoga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et al, in review</a:t>
            </a:r>
          </a:p>
        </p:txBody>
      </p:sp>
    </p:spTree>
    <p:extLst>
      <p:ext uri="{BB962C8B-B14F-4D97-AF65-F5344CB8AC3E}">
        <p14:creationId xmlns:p14="http://schemas.microsoft.com/office/powerpoint/2010/main" val="4191385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kstSylinder 14">
            <a:extLst>
              <a:ext uri="{FF2B5EF4-FFF2-40B4-BE49-F238E27FC236}">
                <a16:creationId xmlns:a16="http://schemas.microsoft.com/office/drawing/2014/main" id="{5382C858-FB82-7F4A-BB18-508D44A4F871}"/>
              </a:ext>
            </a:extLst>
          </p:cNvPr>
          <p:cNvSpPr txBox="1"/>
          <p:nvPr/>
        </p:nvSpPr>
        <p:spPr>
          <a:xfrm>
            <a:off x="2455676" y="914545"/>
            <a:ext cx="5246441" cy="38933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Spectrum of neuropsychiatry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Moderate intellectual disability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Global developmental delay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 effect on CNS by sulfonylurea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-----------------------------------------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IQ in subnormal range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ADHD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Non-verbal learning disability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912A8A0A-B3B6-4141-8EBC-FC6FDAB52D53}"/>
              </a:ext>
            </a:extLst>
          </p:cNvPr>
          <p:cNvSpPr txBox="1"/>
          <p:nvPr/>
        </p:nvSpPr>
        <p:spPr>
          <a:xfrm rot="16200000">
            <a:off x="6700863" y="1619984"/>
            <a:ext cx="1593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V59M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1" name="Håndskrift 40">
                <a:extLst>
                  <a:ext uri="{FF2B5EF4-FFF2-40B4-BE49-F238E27FC236}">
                    <a16:creationId xmlns:a16="http://schemas.microsoft.com/office/drawing/2014/main" id="{F121D0B3-85E8-344C-BE03-3544B047972D}"/>
                  </a:ext>
                </a:extLst>
              </p14:cNvPr>
              <p14:cNvContentPartPr/>
              <p14:nvPr/>
            </p14:nvContentPartPr>
            <p14:xfrm>
              <a:off x="1901565" y="3843870"/>
              <a:ext cx="13680" cy="37800"/>
            </p14:xfrm>
          </p:contentPart>
        </mc:Choice>
        <mc:Fallback xmlns="">
          <p:pic>
            <p:nvPicPr>
              <p:cNvPr id="41" name="Håndskrift 40">
                <a:extLst>
                  <a:ext uri="{FF2B5EF4-FFF2-40B4-BE49-F238E27FC236}">
                    <a16:creationId xmlns:a16="http://schemas.microsoft.com/office/drawing/2014/main" id="{F121D0B3-85E8-344C-BE03-3544B047972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97245" y="3839550"/>
                <a:ext cx="223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2" name="Håndskrift 41">
                <a:extLst>
                  <a:ext uri="{FF2B5EF4-FFF2-40B4-BE49-F238E27FC236}">
                    <a16:creationId xmlns:a16="http://schemas.microsoft.com/office/drawing/2014/main" id="{C5DD9B36-35CC-A748-B21F-A0A7310AD192}"/>
                  </a:ext>
                </a:extLst>
              </p14:cNvPr>
              <p14:cNvContentPartPr/>
              <p14:nvPr/>
            </p14:nvContentPartPr>
            <p14:xfrm>
              <a:off x="1867005" y="3781590"/>
              <a:ext cx="64080" cy="110880"/>
            </p14:xfrm>
          </p:contentPart>
        </mc:Choice>
        <mc:Fallback xmlns="">
          <p:pic>
            <p:nvPicPr>
              <p:cNvPr id="42" name="Håndskrift 41">
                <a:extLst>
                  <a:ext uri="{FF2B5EF4-FFF2-40B4-BE49-F238E27FC236}">
                    <a16:creationId xmlns:a16="http://schemas.microsoft.com/office/drawing/2014/main" id="{C5DD9B36-35CC-A748-B21F-A0A7310AD19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62685" y="3777256"/>
                <a:ext cx="72720" cy="1195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3" name="Håndskrift 42">
                <a:extLst>
                  <a:ext uri="{FF2B5EF4-FFF2-40B4-BE49-F238E27FC236}">
                    <a16:creationId xmlns:a16="http://schemas.microsoft.com/office/drawing/2014/main" id="{0A03467F-2D7F-B547-A9FC-B5CFB2CF6FCC}"/>
                  </a:ext>
                </a:extLst>
              </p14:cNvPr>
              <p14:cNvContentPartPr/>
              <p14:nvPr/>
            </p14:nvContentPartPr>
            <p14:xfrm>
              <a:off x="1910205" y="4014150"/>
              <a:ext cx="3960" cy="4320"/>
            </p14:xfrm>
          </p:contentPart>
        </mc:Choice>
        <mc:Fallback xmlns="">
          <p:pic>
            <p:nvPicPr>
              <p:cNvPr id="43" name="Håndskrift 42">
                <a:extLst>
                  <a:ext uri="{FF2B5EF4-FFF2-40B4-BE49-F238E27FC236}">
                    <a16:creationId xmlns:a16="http://schemas.microsoft.com/office/drawing/2014/main" id="{0A03467F-2D7F-B547-A9FC-B5CFB2CF6FC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05885" y="4010162"/>
                <a:ext cx="12600" cy="122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9" name="Håndskrift 48">
                <a:extLst>
                  <a:ext uri="{FF2B5EF4-FFF2-40B4-BE49-F238E27FC236}">
                    <a16:creationId xmlns:a16="http://schemas.microsoft.com/office/drawing/2014/main" id="{7DB86486-E5CD-B74B-9E8D-168416401FF1}"/>
                  </a:ext>
                </a:extLst>
              </p14:cNvPr>
              <p14:cNvContentPartPr/>
              <p14:nvPr/>
            </p14:nvContentPartPr>
            <p14:xfrm>
              <a:off x="1911285" y="3880950"/>
              <a:ext cx="24480" cy="112320"/>
            </p14:xfrm>
          </p:contentPart>
        </mc:Choice>
        <mc:Fallback xmlns="">
          <p:pic>
            <p:nvPicPr>
              <p:cNvPr id="49" name="Håndskrift 48">
                <a:extLst>
                  <a:ext uri="{FF2B5EF4-FFF2-40B4-BE49-F238E27FC236}">
                    <a16:creationId xmlns:a16="http://schemas.microsoft.com/office/drawing/2014/main" id="{7DB86486-E5CD-B74B-9E8D-168416401FF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02285" y="3871921"/>
                <a:ext cx="42120" cy="130017"/>
              </a:xfrm>
              <a:prstGeom prst="rect">
                <a:avLst/>
              </a:prstGeom>
            </p:spPr>
          </p:pic>
        </mc:Fallback>
      </mc:AlternateContent>
      <p:sp>
        <p:nvSpPr>
          <p:cNvPr id="52" name="TekstSylinder 51">
            <a:extLst>
              <a:ext uri="{FF2B5EF4-FFF2-40B4-BE49-F238E27FC236}">
                <a16:creationId xmlns:a16="http://schemas.microsoft.com/office/drawing/2014/main" id="{386151C2-87DD-8E45-8938-5F931D66D6A3}"/>
              </a:ext>
            </a:extLst>
          </p:cNvPr>
          <p:cNvSpPr txBox="1"/>
          <p:nvPr/>
        </p:nvSpPr>
        <p:spPr>
          <a:xfrm rot="16200000">
            <a:off x="6461566" y="3411668"/>
            <a:ext cx="2071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Non-V59M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4AE3E97-CE7A-D841-B18B-838CA069C086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45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40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Norwegian </a:t>
            </a:r>
            <a:r>
              <a:rPr lang="nb-NO" sz="40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cohort</a:t>
            </a:r>
            <a:r>
              <a:rPr lang="nb-NO" sz="40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nb-NO" sz="4000" i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KCNJ11</a:t>
            </a:r>
            <a:r>
              <a:rPr lang="nb-NO" sz="40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neonatal diabetes</a:t>
            </a: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E5B7A1B1-3CDF-E64F-8F11-768A13B45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013" y="4861795"/>
            <a:ext cx="61159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Svalastoga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et al, in review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A5CF3B-E869-2241-A8B6-F74B12F9C2D4}"/>
              </a:ext>
            </a:extLst>
          </p:cNvPr>
          <p:cNvSpPr txBox="1"/>
          <p:nvPr/>
        </p:nvSpPr>
        <p:spPr>
          <a:xfrm>
            <a:off x="1109598" y="4537946"/>
            <a:ext cx="7468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Need early detection, interdisciplinary approach, family support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21C36E6-7300-224E-8A39-859C0DB544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67505" y="3107503"/>
            <a:ext cx="1105740" cy="13387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A36B8EA-518A-4B42-8BE5-E3AE4B42C8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877" y="860668"/>
            <a:ext cx="2220937" cy="382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26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45626"/>
          </a:xfrm>
        </p:spPr>
        <p:txBody>
          <a:bodyPr>
            <a:normAutofit/>
          </a:bodyPr>
          <a:lstStyle/>
          <a:p>
            <a:pPr algn="l"/>
            <a:r>
              <a:rPr lang="nb-NO" sz="40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Precision </a:t>
            </a:r>
            <a:r>
              <a:rPr lang="nb-NO" sz="40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medicine</a:t>
            </a:r>
            <a:endParaRPr lang="nb-NO" sz="4000" dirty="0">
              <a:solidFill>
                <a:srgbClr val="0070C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02845" y="945629"/>
            <a:ext cx="8442144" cy="3950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Tx/>
              <a:buNone/>
            </a:pPr>
            <a:r>
              <a:rPr lang="nb-NO" sz="32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Neonatal diabetes is a brilliant </a:t>
            </a:r>
            <a:r>
              <a:rPr lang="nb-NO" sz="32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example</a:t>
            </a:r>
            <a:endParaRPr lang="nb-NO" sz="32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742950" lvl="2" indent="-342900">
              <a:buFont typeface="Courier New" charset="0"/>
              <a:buChar char="o"/>
            </a:pPr>
            <a:r>
              <a:rPr lang="nb-NO" sz="28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When</a:t>
            </a:r>
            <a:r>
              <a:rPr lang="nb-NO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a </a:t>
            </a:r>
            <a:r>
              <a:rPr lang="nb-NO" sz="28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mutation</a:t>
            </a:r>
            <a:r>
              <a:rPr lang="nb-NO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in </a:t>
            </a:r>
            <a:r>
              <a:rPr lang="nb-NO" sz="2800" i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KCNJ11</a:t>
            </a:r>
            <a:r>
              <a:rPr lang="nb-NO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:</a:t>
            </a:r>
          </a:p>
          <a:p>
            <a:pPr marL="742950" lvl="2" indent="-342900">
              <a:buFont typeface="Courier New" charset="0"/>
              <a:buChar char="o"/>
            </a:pPr>
            <a:r>
              <a:rPr lang="nb-NO" sz="28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Sulfonylurea</a:t>
            </a:r>
            <a:r>
              <a:rPr lang="nb-NO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nb-NO" sz="28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tablets</a:t>
            </a:r>
            <a:r>
              <a:rPr lang="nb-NO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nb-NO" sz="28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instead</a:t>
            </a:r>
            <a:r>
              <a:rPr lang="nb-NO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nb-NO" sz="28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of</a:t>
            </a:r>
            <a:r>
              <a:rPr lang="nb-NO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insulin </a:t>
            </a:r>
            <a:r>
              <a:rPr lang="nb-NO" sz="28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injections</a:t>
            </a:r>
            <a:endParaRPr lang="nb-NO" sz="28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742950" lvl="2" indent="-342900">
              <a:buFont typeface="Courier New" charset="0"/>
              <a:buChar char="o"/>
            </a:pPr>
            <a:r>
              <a:rPr lang="nb-NO" sz="28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Improves</a:t>
            </a:r>
            <a:r>
              <a:rPr lang="nb-NO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QOL and </a:t>
            </a:r>
            <a:r>
              <a:rPr lang="nb-NO" sz="28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metabolic</a:t>
            </a:r>
            <a:r>
              <a:rPr lang="nb-NO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nb-NO" sz="28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control</a:t>
            </a:r>
            <a:endParaRPr lang="nb-NO" sz="28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742950" lvl="2" indent="-342900">
              <a:buFont typeface="Courier New" charset="0"/>
              <a:buChar char="o"/>
            </a:pPr>
            <a:r>
              <a:rPr lang="nb-NO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V59M: CNS </a:t>
            </a:r>
            <a:r>
              <a:rPr lang="nb-NO" sz="28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features</a:t>
            </a:r>
            <a:r>
              <a:rPr lang="nb-NO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nb-NO" sz="28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that</a:t>
            </a:r>
            <a:r>
              <a:rPr lang="nb-NO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nb-NO" sz="28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need</a:t>
            </a:r>
            <a:r>
              <a:rPr lang="nb-NO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nb-NO" sz="28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attention</a:t>
            </a:r>
            <a:endParaRPr lang="nb-NO" sz="32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lvl="1" indent="0">
              <a:buFontTx/>
              <a:buNone/>
            </a:pPr>
            <a:r>
              <a:rPr lang="nb-NO" sz="32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Other</a:t>
            </a:r>
            <a:r>
              <a:rPr lang="nb-NO" sz="32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nb-NO" sz="32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monogenic</a:t>
            </a:r>
            <a:r>
              <a:rPr lang="nb-NO" sz="32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nb-NO" sz="32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subtypes</a:t>
            </a:r>
            <a:r>
              <a:rPr lang="nb-NO" sz="32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</a:p>
          <a:p>
            <a:pPr marL="742950" lvl="2" indent="-342900">
              <a:buFont typeface="Courier New" charset="0"/>
              <a:buChar char="o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Relevance for dx, treatment, prognosis</a:t>
            </a:r>
          </a:p>
        </p:txBody>
      </p:sp>
    </p:spTree>
    <p:extLst>
      <p:ext uri="{BB962C8B-B14F-4D97-AF65-F5344CB8AC3E}">
        <p14:creationId xmlns:p14="http://schemas.microsoft.com/office/powerpoint/2010/main" val="376280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500518"/>
            <a:ext cx="9144000" cy="221706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 Tools </a:t>
            </a:r>
            <a:br>
              <a:rPr lang="en-GB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Early Childhood Predisposition </a:t>
            </a:r>
            <a:br>
              <a:rPr lang="en-GB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Obesity and Diabetes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02" name="Subtitle 2"/>
          <p:cNvSpPr>
            <a:spLocks noGrp="1"/>
          </p:cNvSpPr>
          <p:nvPr>
            <p:ph type="subTitle" idx="1"/>
          </p:nvPr>
        </p:nvSpPr>
        <p:spPr>
          <a:xfrm>
            <a:off x="962858" y="2707963"/>
            <a:ext cx="7057192" cy="2007550"/>
          </a:xfrm>
        </p:spPr>
        <p:txBody>
          <a:bodyPr>
            <a:noAutofit/>
          </a:bodyPr>
          <a:lstStyle/>
          <a:p>
            <a:r>
              <a:rPr lang="en-US" sz="1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SEVENTH FRAMEWORK PROGRAMME</a:t>
            </a:r>
          </a:p>
          <a:p>
            <a:r>
              <a:rPr lang="en-US" sz="1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"Ideas” - European Research Council - Advanced Grant</a:t>
            </a:r>
          </a:p>
          <a:p>
            <a:r>
              <a:rPr lang="en-US" sz="1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 </a:t>
            </a:r>
          </a:p>
          <a:p>
            <a:r>
              <a:rPr lang="en-US" sz="1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Project acronym: </a:t>
            </a:r>
            <a:r>
              <a:rPr lang="en-US" sz="18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SELECTionPREDISPOSED</a:t>
            </a:r>
            <a:r>
              <a:rPr lang="en-US" sz="1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</a:p>
          <a:p>
            <a:r>
              <a:rPr lang="en-US" sz="1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Grant agreement no.: 293574</a:t>
            </a:r>
          </a:p>
          <a:p>
            <a:endParaRPr lang="en-US" sz="18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Professor </a:t>
            </a:r>
            <a:r>
              <a:rPr lang="en-US" sz="18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Pål</a:t>
            </a:r>
            <a:r>
              <a:rPr lang="en-US" sz="1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Rasmus </a:t>
            </a:r>
            <a:r>
              <a:rPr lang="en-US" sz="18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Njølstad</a:t>
            </a:r>
            <a:r>
              <a:rPr lang="en-US" sz="1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UiB</a:t>
            </a:r>
            <a:endParaRPr lang="en-US" sz="18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51203" name="Picture 83" descr="dna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19368"/>
            <a:ext cx="22479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84" descr="baby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663" y="522082"/>
            <a:ext cx="903684" cy="826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558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 txBox="1"/>
          <p:nvPr/>
        </p:nvSpPr>
        <p:spPr>
          <a:xfrm>
            <a:off x="6180450" y="1141499"/>
            <a:ext cx="2744700" cy="3824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Arial" panose="020B0604020202020204" pitchFamily="34" charset="0"/>
                <a:cs typeface="Arial" panose="020B0604020202020204" pitchFamily="34" charset="0"/>
              </a:rPr>
              <a:t>Obese children come to medical attention too late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Arial" panose="020B0604020202020204" pitchFamily="34" charset="0"/>
                <a:cs typeface="Arial" panose="020B0604020202020204" pitchFamily="34" charset="0"/>
              </a:rPr>
              <a:t>Intervention needs to take place before school age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transient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genetic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during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0"/>
            <a:endParaRPr lang="nb-NO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parent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origin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during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en" sz="1600" dirty="0" err="1">
                <a:latin typeface="Arial" panose="020B0604020202020204" pitchFamily="34" charset="0"/>
                <a:cs typeface="Arial" panose="020B0604020202020204" pitchFamily="34" charset="0"/>
              </a:rPr>
              <a:t>evelop</a:t>
            </a:r>
            <a:r>
              <a:rPr lang="en" sz="1600" dirty="0">
                <a:latin typeface="Arial" panose="020B0604020202020204" pitchFamily="34" charset="0"/>
                <a:cs typeface="Arial" panose="020B0604020202020204" pitchFamily="34" charset="0"/>
              </a:rPr>
              <a:t> tools to select predisposed for early intervention?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" name="Google Shape;13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850" y="1141500"/>
            <a:ext cx="5957649" cy="3356951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4" name="Google Shape;134;p18"/>
          <p:cNvSpPr txBox="1"/>
          <p:nvPr/>
        </p:nvSpPr>
        <p:spPr>
          <a:xfrm>
            <a:off x="-70387" y="4576573"/>
            <a:ext cx="5691000" cy="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change in infant/child BMI (kg/m</a:t>
            </a:r>
            <a:r>
              <a:rPr lang="en" sz="1600" baseline="30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16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BA3DC2E-3495-BF44-9560-724FDDABC56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45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" sz="36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Background and questions</a:t>
            </a:r>
            <a:endParaRPr lang="nb-NO" sz="3600" dirty="0">
              <a:solidFill>
                <a:srgbClr val="0070C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F0F1432F-58F8-E640-B756-CC0EBFC932C3}"/>
              </a:ext>
            </a:extLst>
          </p:cNvPr>
          <p:cNvSpPr/>
          <p:nvPr/>
        </p:nvSpPr>
        <p:spPr>
          <a:xfrm>
            <a:off x="752521" y="1246909"/>
            <a:ext cx="3554983" cy="2432567"/>
          </a:xfrm>
          <a:custGeom>
            <a:avLst/>
            <a:gdLst>
              <a:gd name="connsiteX0" fmla="*/ 0 w 3500095"/>
              <a:gd name="connsiteY0" fmla="*/ 2349440 h 2349440"/>
              <a:gd name="connsiteX1" fmla="*/ 8750 w 3500095"/>
              <a:gd name="connsiteY1" fmla="*/ 2156934 h 2349440"/>
              <a:gd name="connsiteX2" fmla="*/ 0 w 3500095"/>
              <a:gd name="connsiteY2" fmla="*/ 1911928 h 2349440"/>
              <a:gd name="connsiteX3" fmla="*/ 4375 w 3500095"/>
              <a:gd name="connsiteY3" fmla="*/ 1780674 h 2349440"/>
              <a:gd name="connsiteX4" fmla="*/ 8750 w 3500095"/>
              <a:gd name="connsiteY4" fmla="*/ 1750048 h 2349440"/>
              <a:gd name="connsiteX5" fmla="*/ 4375 w 3500095"/>
              <a:gd name="connsiteY5" fmla="*/ 1579419 h 2349440"/>
              <a:gd name="connsiteX6" fmla="*/ 8750 w 3500095"/>
              <a:gd name="connsiteY6" fmla="*/ 1509417 h 2349440"/>
              <a:gd name="connsiteX7" fmla="*/ 13125 w 3500095"/>
              <a:gd name="connsiteY7" fmla="*/ 1496291 h 2349440"/>
              <a:gd name="connsiteX8" fmla="*/ 21875 w 3500095"/>
              <a:gd name="connsiteY8" fmla="*/ 1461290 h 2349440"/>
              <a:gd name="connsiteX9" fmla="*/ 30625 w 3500095"/>
              <a:gd name="connsiteY9" fmla="*/ 1426289 h 2349440"/>
              <a:gd name="connsiteX10" fmla="*/ 39376 w 3500095"/>
              <a:gd name="connsiteY10" fmla="*/ 1141907 h 2349440"/>
              <a:gd name="connsiteX11" fmla="*/ 43751 w 3500095"/>
              <a:gd name="connsiteY11" fmla="*/ 1028153 h 2349440"/>
              <a:gd name="connsiteX12" fmla="*/ 48126 w 3500095"/>
              <a:gd name="connsiteY12" fmla="*/ 1010653 h 2349440"/>
              <a:gd name="connsiteX13" fmla="*/ 52501 w 3500095"/>
              <a:gd name="connsiteY13" fmla="*/ 988777 h 2349440"/>
              <a:gd name="connsiteX14" fmla="*/ 61251 w 3500095"/>
              <a:gd name="connsiteY14" fmla="*/ 813773 h 2349440"/>
              <a:gd name="connsiteX15" fmla="*/ 70001 w 3500095"/>
              <a:gd name="connsiteY15" fmla="*/ 713145 h 2349440"/>
              <a:gd name="connsiteX16" fmla="*/ 78752 w 3500095"/>
              <a:gd name="connsiteY16" fmla="*/ 682519 h 2349440"/>
              <a:gd name="connsiteX17" fmla="*/ 83127 w 3500095"/>
              <a:gd name="connsiteY17" fmla="*/ 660643 h 2349440"/>
              <a:gd name="connsiteX18" fmla="*/ 87502 w 3500095"/>
              <a:gd name="connsiteY18" fmla="*/ 647518 h 2349440"/>
              <a:gd name="connsiteX19" fmla="*/ 91877 w 3500095"/>
              <a:gd name="connsiteY19" fmla="*/ 630018 h 2349440"/>
              <a:gd name="connsiteX20" fmla="*/ 96252 w 3500095"/>
              <a:gd name="connsiteY20" fmla="*/ 616892 h 2349440"/>
              <a:gd name="connsiteX21" fmla="*/ 100627 w 3500095"/>
              <a:gd name="connsiteY21" fmla="*/ 599392 h 2349440"/>
              <a:gd name="connsiteX22" fmla="*/ 109378 w 3500095"/>
              <a:gd name="connsiteY22" fmla="*/ 573141 h 2349440"/>
              <a:gd name="connsiteX23" fmla="*/ 118128 w 3500095"/>
              <a:gd name="connsiteY23" fmla="*/ 529390 h 2349440"/>
              <a:gd name="connsiteX24" fmla="*/ 122503 w 3500095"/>
              <a:gd name="connsiteY24" fmla="*/ 511889 h 2349440"/>
              <a:gd name="connsiteX25" fmla="*/ 131253 w 3500095"/>
              <a:gd name="connsiteY25" fmla="*/ 468138 h 2349440"/>
              <a:gd name="connsiteX26" fmla="*/ 135628 w 3500095"/>
              <a:gd name="connsiteY26" fmla="*/ 450638 h 2349440"/>
              <a:gd name="connsiteX27" fmla="*/ 144379 w 3500095"/>
              <a:gd name="connsiteY27" fmla="*/ 420012 h 2349440"/>
              <a:gd name="connsiteX28" fmla="*/ 153129 w 3500095"/>
              <a:gd name="connsiteY28" fmla="*/ 350010 h 2349440"/>
              <a:gd name="connsiteX29" fmla="*/ 161879 w 3500095"/>
              <a:gd name="connsiteY29" fmla="*/ 323759 h 2349440"/>
              <a:gd name="connsiteX30" fmla="*/ 166254 w 3500095"/>
              <a:gd name="connsiteY30" fmla="*/ 310634 h 2349440"/>
              <a:gd name="connsiteX31" fmla="*/ 183755 w 3500095"/>
              <a:gd name="connsiteY31" fmla="*/ 288758 h 2349440"/>
              <a:gd name="connsiteX32" fmla="*/ 192505 w 3500095"/>
              <a:gd name="connsiteY32" fmla="*/ 275633 h 2349440"/>
              <a:gd name="connsiteX33" fmla="*/ 231881 w 3500095"/>
              <a:gd name="connsiteY33" fmla="*/ 253757 h 2349440"/>
              <a:gd name="connsiteX34" fmla="*/ 266882 w 3500095"/>
              <a:gd name="connsiteY34" fmla="*/ 231882 h 2349440"/>
              <a:gd name="connsiteX35" fmla="*/ 280007 w 3500095"/>
              <a:gd name="connsiteY35" fmla="*/ 227507 h 2349440"/>
              <a:gd name="connsiteX36" fmla="*/ 293133 w 3500095"/>
              <a:gd name="connsiteY36" fmla="*/ 223131 h 2349440"/>
              <a:gd name="connsiteX37" fmla="*/ 376260 w 3500095"/>
              <a:gd name="connsiteY37" fmla="*/ 227507 h 2349440"/>
              <a:gd name="connsiteX38" fmla="*/ 389385 w 3500095"/>
              <a:gd name="connsiteY38" fmla="*/ 236257 h 2349440"/>
              <a:gd name="connsiteX39" fmla="*/ 398135 w 3500095"/>
              <a:gd name="connsiteY39" fmla="*/ 249382 h 2349440"/>
              <a:gd name="connsiteX40" fmla="*/ 415636 w 3500095"/>
              <a:gd name="connsiteY40" fmla="*/ 271258 h 2349440"/>
              <a:gd name="connsiteX41" fmla="*/ 420011 w 3500095"/>
              <a:gd name="connsiteY41" fmla="*/ 284383 h 2349440"/>
              <a:gd name="connsiteX42" fmla="*/ 433136 w 3500095"/>
              <a:gd name="connsiteY42" fmla="*/ 288758 h 2349440"/>
              <a:gd name="connsiteX43" fmla="*/ 446262 w 3500095"/>
              <a:gd name="connsiteY43" fmla="*/ 297508 h 2349440"/>
              <a:gd name="connsiteX44" fmla="*/ 472512 w 3500095"/>
              <a:gd name="connsiteY44" fmla="*/ 310634 h 2349440"/>
              <a:gd name="connsiteX45" fmla="*/ 481263 w 3500095"/>
              <a:gd name="connsiteY45" fmla="*/ 319384 h 2349440"/>
              <a:gd name="connsiteX46" fmla="*/ 511889 w 3500095"/>
              <a:gd name="connsiteY46" fmla="*/ 345635 h 2349440"/>
              <a:gd name="connsiteX47" fmla="*/ 520639 w 3500095"/>
              <a:gd name="connsiteY47" fmla="*/ 358760 h 2349440"/>
              <a:gd name="connsiteX48" fmla="*/ 533764 w 3500095"/>
              <a:gd name="connsiteY48" fmla="*/ 367510 h 2349440"/>
              <a:gd name="connsiteX49" fmla="*/ 542514 w 3500095"/>
              <a:gd name="connsiteY49" fmla="*/ 376261 h 2349440"/>
              <a:gd name="connsiteX50" fmla="*/ 546890 w 3500095"/>
              <a:gd name="connsiteY50" fmla="*/ 389386 h 2349440"/>
              <a:gd name="connsiteX51" fmla="*/ 573140 w 3500095"/>
              <a:gd name="connsiteY51" fmla="*/ 406886 h 2349440"/>
              <a:gd name="connsiteX52" fmla="*/ 581890 w 3500095"/>
              <a:gd name="connsiteY52" fmla="*/ 420012 h 2349440"/>
              <a:gd name="connsiteX53" fmla="*/ 595016 w 3500095"/>
              <a:gd name="connsiteY53" fmla="*/ 446263 h 2349440"/>
              <a:gd name="connsiteX54" fmla="*/ 608141 w 3500095"/>
              <a:gd name="connsiteY54" fmla="*/ 455013 h 2349440"/>
              <a:gd name="connsiteX55" fmla="*/ 616891 w 3500095"/>
              <a:gd name="connsiteY55" fmla="*/ 468138 h 2349440"/>
              <a:gd name="connsiteX56" fmla="*/ 634392 w 3500095"/>
              <a:gd name="connsiteY56" fmla="*/ 485639 h 2349440"/>
              <a:gd name="connsiteX57" fmla="*/ 647517 w 3500095"/>
              <a:gd name="connsiteY57" fmla="*/ 511889 h 2349440"/>
              <a:gd name="connsiteX58" fmla="*/ 651892 w 3500095"/>
              <a:gd name="connsiteY58" fmla="*/ 525015 h 2349440"/>
              <a:gd name="connsiteX59" fmla="*/ 660643 w 3500095"/>
              <a:gd name="connsiteY59" fmla="*/ 533765 h 2349440"/>
              <a:gd name="connsiteX60" fmla="*/ 669393 w 3500095"/>
              <a:gd name="connsiteY60" fmla="*/ 546890 h 2349440"/>
              <a:gd name="connsiteX61" fmla="*/ 678143 w 3500095"/>
              <a:gd name="connsiteY61" fmla="*/ 555641 h 2349440"/>
              <a:gd name="connsiteX62" fmla="*/ 686893 w 3500095"/>
              <a:gd name="connsiteY62" fmla="*/ 568766 h 2349440"/>
              <a:gd name="connsiteX63" fmla="*/ 721894 w 3500095"/>
              <a:gd name="connsiteY63" fmla="*/ 599392 h 2349440"/>
              <a:gd name="connsiteX64" fmla="*/ 730645 w 3500095"/>
              <a:gd name="connsiteY64" fmla="*/ 608142 h 2349440"/>
              <a:gd name="connsiteX65" fmla="*/ 756895 w 3500095"/>
              <a:gd name="connsiteY65" fmla="*/ 616892 h 2349440"/>
              <a:gd name="connsiteX66" fmla="*/ 783146 w 3500095"/>
              <a:gd name="connsiteY66" fmla="*/ 630018 h 2349440"/>
              <a:gd name="connsiteX67" fmla="*/ 796271 w 3500095"/>
              <a:gd name="connsiteY67" fmla="*/ 638768 h 2349440"/>
              <a:gd name="connsiteX68" fmla="*/ 800646 w 3500095"/>
              <a:gd name="connsiteY68" fmla="*/ 651893 h 2349440"/>
              <a:gd name="connsiteX69" fmla="*/ 831272 w 3500095"/>
              <a:gd name="connsiteY69" fmla="*/ 678144 h 2349440"/>
              <a:gd name="connsiteX70" fmla="*/ 853148 w 3500095"/>
              <a:gd name="connsiteY70" fmla="*/ 691269 h 2349440"/>
              <a:gd name="connsiteX71" fmla="*/ 875023 w 3500095"/>
              <a:gd name="connsiteY71" fmla="*/ 713145 h 2349440"/>
              <a:gd name="connsiteX72" fmla="*/ 879399 w 3500095"/>
              <a:gd name="connsiteY72" fmla="*/ 726270 h 2349440"/>
              <a:gd name="connsiteX73" fmla="*/ 892524 w 3500095"/>
              <a:gd name="connsiteY73" fmla="*/ 730645 h 2349440"/>
              <a:gd name="connsiteX74" fmla="*/ 927525 w 3500095"/>
              <a:gd name="connsiteY74" fmla="*/ 756896 h 2349440"/>
              <a:gd name="connsiteX75" fmla="*/ 940650 w 3500095"/>
              <a:gd name="connsiteY75" fmla="*/ 765646 h 2349440"/>
              <a:gd name="connsiteX76" fmla="*/ 966901 w 3500095"/>
              <a:gd name="connsiteY76" fmla="*/ 800647 h 2349440"/>
              <a:gd name="connsiteX77" fmla="*/ 975651 w 3500095"/>
              <a:gd name="connsiteY77" fmla="*/ 813773 h 2349440"/>
              <a:gd name="connsiteX78" fmla="*/ 988777 w 3500095"/>
              <a:gd name="connsiteY78" fmla="*/ 818148 h 2349440"/>
              <a:gd name="connsiteX79" fmla="*/ 1001902 w 3500095"/>
              <a:gd name="connsiteY79" fmla="*/ 826898 h 2349440"/>
              <a:gd name="connsiteX80" fmla="*/ 1015027 w 3500095"/>
              <a:gd name="connsiteY80" fmla="*/ 831273 h 2349440"/>
              <a:gd name="connsiteX81" fmla="*/ 1023778 w 3500095"/>
              <a:gd name="connsiteY81" fmla="*/ 840023 h 2349440"/>
              <a:gd name="connsiteX82" fmla="*/ 1050028 w 3500095"/>
              <a:gd name="connsiteY82" fmla="*/ 848774 h 2349440"/>
              <a:gd name="connsiteX83" fmla="*/ 1071904 w 3500095"/>
              <a:gd name="connsiteY83" fmla="*/ 861899 h 2349440"/>
              <a:gd name="connsiteX84" fmla="*/ 1111280 w 3500095"/>
              <a:gd name="connsiteY84" fmla="*/ 883775 h 2349440"/>
              <a:gd name="connsiteX85" fmla="*/ 1146281 w 3500095"/>
              <a:gd name="connsiteY85" fmla="*/ 905650 h 2349440"/>
              <a:gd name="connsiteX86" fmla="*/ 1159406 w 3500095"/>
              <a:gd name="connsiteY86" fmla="*/ 910025 h 2349440"/>
              <a:gd name="connsiteX87" fmla="*/ 1168157 w 3500095"/>
              <a:gd name="connsiteY87" fmla="*/ 918775 h 2349440"/>
              <a:gd name="connsiteX88" fmla="*/ 1181282 w 3500095"/>
              <a:gd name="connsiteY88" fmla="*/ 923151 h 2349440"/>
              <a:gd name="connsiteX89" fmla="*/ 1190032 w 3500095"/>
              <a:gd name="connsiteY89" fmla="*/ 936276 h 2349440"/>
              <a:gd name="connsiteX90" fmla="*/ 1216283 w 3500095"/>
              <a:gd name="connsiteY90" fmla="*/ 953776 h 2349440"/>
              <a:gd name="connsiteX91" fmla="*/ 1229408 w 3500095"/>
              <a:gd name="connsiteY91" fmla="*/ 962527 h 2349440"/>
              <a:gd name="connsiteX92" fmla="*/ 1255659 w 3500095"/>
              <a:gd name="connsiteY92" fmla="*/ 971277 h 2349440"/>
              <a:gd name="connsiteX93" fmla="*/ 1281910 w 3500095"/>
              <a:gd name="connsiteY93" fmla="*/ 988777 h 2349440"/>
              <a:gd name="connsiteX94" fmla="*/ 1295035 w 3500095"/>
              <a:gd name="connsiteY94" fmla="*/ 997528 h 2349440"/>
              <a:gd name="connsiteX95" fmla="*/ 1321286 w 3500095"/>
              <a:gd name="connsiteY95" fmla="*/ 1006278 h 2349440"/>
              <a:gd name="connsiteX96" fmla="*/ 1334411 w 3500095"/>
              <a:gd name="connsiteY96" fmla="*/ 1010653 h 2349440"/>
              <a:gd name="connsiteX97" fmla="*/ 1347536 w 3500095"/>
              <a:gd name="connsiteY97" fmla="*/ 1019403 h 2349440"/>
              <a:gd name="connsiteX98" fmla="*/ 1356287 w 3500095"/>
              <a:gd name="connsiteY98" fmla="*/ 1028153 h 2349440"/>
              <a:gd name="connsiteX99" fmla="*/ 1413163 w 3500095"/>
              <a:gd name="connsiteY99" fmla="*/ 1036904 h 2349440"/>
              <a:gd name="connsiteX100" fmla="*/ 1483165 w 3500095"/>
              <a:gd name="connsiteY100" fmla="*/ 1045654 h 2349440"/>
              <a:gd name="connsiteX101" fmla="*/ 1553167 w 3500095"/>
              <a:gd name="connsiteY101" fmla="*/ 1050029 h 2349440"/>
              <a:gd name="connsiteX102" fmla="*/ 1583793 w 3500095"/>
              <a:gd name="connsiteY102" fmla="*/ 1041279 h 2349440"/>
              <a:gd name="connsiteX103" fmla="*/ 1610044 w 3500095"/>
              <a:gd name="connsiteY103" fmla="*/ 1032529 h 2349440"/>
              <a:gd name="connsiteX104" fmla="*/ 1763173 w 3500095"/>
              <a:gd name="connsiteY104" fmla="*/ 1023778 h 2349440"/>
              <a:gd name="connsiteX105" fmla="*/ 1793799 w 3500095"/>
              <a:gd name="connsiteY105" fmla="*/ 1019403 h 2349440"/>
              <a:gd name="connsiteX106" fmla="*/ 1833175 w 3500095"/>
              <a:gd name="connsiteY106" fmla="*/ 1006278 h 2349440"/>
              <a:gd name="connsiteX107" fmla="*/ 1846300 w 3500095"/>
              <a:gd name="connsiteY107" fmla="*/ 1001903 h 2349440"/>
              <a:gd name="connsiteX108" fmla="*/ 1868176 w 3500095"/>
              <a:gd name="connsiteY108" fmla="*/ 980027 h 2349440"/>
              <a:gd name="connsiteX109" fmla="*/ 1894426 w 3500095"/>
              <a:gd name="connsiteY109" fmla="*/ 971277 h 2349440"/>
              <a:gd name="connsiteX110" fmla="*/ 1907552 w 3500095"/>
              <a:gd name="connsiteY110" fmla="*/ 962527 h 2349440"/>
              <a:gd name="connsiteX111" fmla="*/ 1925052 w 3500095"/>
              <a:gd name="connsiteY111" fmla="*/ 958152 h 2349440"/>
              <a:gd name="connsiteX112" fmla="*/ 1951303 w 3500095"/>
              <a:gd name="connsiteY112" fmla="*/ 949401 h 2349440"/>
              <a:gd name="connsiteX113" fmla="*/ 1964428 w 3500095"/>
              <a:gd name="connsiteY113" fmla="*/ 945026 h 2349440"/>
              <a:gd name="connsiteX114" fmla="*/ 1990679 w 3500095"/>
              <a:gd name="connsiteY114" fmla="*/ 940651 h 2349440"/>
              <a:gd name="connsiteX115" fmla="*/ 2008179 w 3500095"/>
              <a:gd name="connsiteY115" fmla="*/ 936276 h 2349440"/>
              <a:gd name="connsiteX116" fmla="*/ 2051931 w 3500095"/>
              <a:gd name="connsiteY116" fmla="*/ 927526 h 2349440"/>
              <a:gd name="connsiteX117" fmla="*/ 2086932 w 3500095"/>
              <a:gd name="connsiteY117" fmla="*/ 918775 h 2349440"/>
              <a:gd name="connsiteX118" fmla="*/ 2100057 w 3500095"/>
              <a:gd name="connsiteY118" fmla="*/ 910025 h 2349440"/>
              <a:gd name="connsiteX119" fmla="*/ 2139433 w 3500095"/>
              <a:gd name="connsiteY119" fmla="*/ 888150 h 2349440"/>
              <a:gd name="connsiteX120" fmla="*/ 2174434 w 3500095"/>
              <a:gd name="connsiteY120" fmla="*/ 861899 h 2349440"/>
              <a:gd name="connsiteX121" fmla="*/ 2187559 w 3500095"/>
              <a:gd name="connsiteY121" fmla="*/ 853149 h 2349440"/>
              <a:gd name="connsiteX122" fmla="*/ 2222560 w 3500095"/>
              <a:gd name="connsiteY122" fmla="*/ 826898 h 2349440"/>
              <a:gd name="connsiteX123" fmla="*/ 2235686 w 3500095"/>
              <a:gd name="connsiteY123" fmla="*/ 818148 h 2349440"/>
              <a:gd name="connsiteX124" fmla="*/ 2244436 w 3500095"/>
              <a:gd name="connsiteY124" fmla="*/ 809397 h 2349440"/>
              <a:gd name="connsiteX125" fmla="*/ 2292562 w 3500095"/>
              <a:gd name="connsiteY125" fmla="*/ 796272 h 2349440"/>
              <a:gd name="connsiteX126" fmla="*/ 2310063 w 3500095"/>
              <a:gd name="connsiteY126" fmla="*/ 787522 h 2349440"/>
              <a:gd name="connsiteX127" fmla="*/ 2327563 w 3500095"/>
              <a:gd name="connsiteY127" fmla="*/ 783147 h 2349440"/>
              <a:gd name="connsiteX128" fmla="*/ 2349439 w 3500095"/>
              <a:gd name="connsiteY128" fmla="*/ 770021 h 2349440"/>
              <a:gd name="connsiteX129" fmla="*/ 2362564 w 3500095"/>
              <a:gd name="connsiteY129" fmla="*/ 765646 h 2349440"/>
              <a:gd name="connsiteX130" fmla="*/ 2384440 w 3500095"/>
              <a:gd name="connsiteY130" fmla="*/ 756896 h 2349440"/>
              <a:gd name="connsiteX131" fmla="*/ 2410690 w 3500095"/>
              <a:gd name="connsiteY131" fmla="*/ 748146 h 2349440"/>
              <a:gd name="connsiteX132" fmla="*/ 2436941 w 3500095"/>
              <a:gd name="connsiteY132" fmla="*/ 735020 h 2349440"/>
              <a:gd name="connsiteX133" fmla="*/ 2450067 w 3500095"/>
              <a:gd name="connsiteY133" fmla="*/ 726270 h 2349440"/>
              <a:gd name="connsiteX134" fmla="*/ 2463192 w 3500095"/>
              <a:gd name="connsiteY134" fmla="*/ 721895 h 2349440"/>
              <a:gd name="connsiteX135" fmla="*/ 2502568 w 3500095"/>
              <a:gd name="connsiteY135" fmla="*/ 704395 h 2349440"/>
              <a:gd name="connsiteX136" fmla="*/ 2550694 w 3500095"/>
              <a:gd name="connsiteY136" fmla="*/ 682519 h 2349440"/>
              <a:gd name="connsiteX137" fmla="*/ 2563820 w 3500095"/>
              <a:gd name="connsiteY137" fmla="*/ 673769 h 2349440"/>
              <a:gd name="connsiteX138" fmla="*/ 2590070 w 3500095"/>
              <a:gd name="connsiteY138" fmla="*/ 665019 h 2349440"/>
              <a:gd name="connsiteX139" fmla="*/ 2603196 w 3500095"/>
              <a:gd name="connsiteY139" fmla="*/ 660643 h 2349440"/>
              <a:gd name="connsiteX140" fmla="*/ 2616321 w 3500095"/>
              <a:gd name="connsiteY140" fmla="*/ 656268 h 2349440"/>
              <a:gd name="connsiteX141" fmla="*/ 2660072 w 3500095"/>
              <a:gd name="connsiteY141" fmla="*/ 603767 h 2349440"/>
              <a:gd name="connsiteX142" fmla="*/ 2743200 w 3500095"/>
              <a:gd name="connsiteY142" fmla="*/ 555641 h 2349440"/>
              <a:gd name="connsiteX143" fmla="*/ 2760700 w 3500095"/>
              <a:gd name="connsiteY143" fmla="*/ 551265 h 2349440"/>
              <a:gd name="connsiteX144" fmla="*/ 2782576 w 3500095"/>
              <a:gd name="connsiteY144" fmla="*/ 542515 h 2349440"/>
              <a:gd name="connsiteX145" fmla="*/ 2826327 w 3500095"/>
              <a:gd name="connsiteY145" fmla="*/ 529390 h 2349440"/>
              <a:gd name="connsiteX146" fmla="*/ 2848202 w 3500095"/>
              <a:gd name="connsiteY146" fmla="*/ 511889 h 2349440"/>
              <a:gd name="connsiteX147" fmla="*/ 2856953 w 3500095"/>
              <a:gd name="connsiteY147" fmla="*/ 503139 h 2349440"/>
              <a:gd name="connsiteX148" fmla="*/ 2870078 w 3500095"/>
              <a:gd name="connsiteY148" fmla="*/ 494389 h 2349440"/>
              <a:gd name="connsiteX149" fmla="*/ 2883203 w 3500095"/>
              <a:gd name="connsiteY149" fmla="*/ 481264 h 2349440"/>
              <a:gd name="connsiteX150" fmla="*/ 2922579 w 3500095"/>
              <a:gd name="connsiteY150" fmla="*/ 455013 h 2349440"/>
              <a:gd name="connsiteX151" fmla="*/ 2935705 w 3500095"/>
              <a:gd name="connsiteY151" fmla="*/ 446263 h 2349440"/>
              <a:gd name="connsiteX152" fmla="*/ 2961956 w 3500095"/>
              <a:gd name="connsiteY152" fmla="*/ 424387 h 2349440"/>
              <a:gd name="connsiteX153" fmla="*/ 2975081 w 3500095"/>
              <a:gd name="connsiteY153" fmla="*/ 415637 h 2349440"/>
              <a:gd name="connsiteX154" fmla="*/ 2988206 w 3500095"/>
              <a:gd name="connsiteY154" fmla="*/ 411262 h 2349440"/>
              <a:gd name="connsiteX155" fmla="*/ 3001332 w 3500095"/>
              <a:gd name="connsiteY155" fmla="*/ 398136 h 2349440"/>
              <a:gd name="connsiteX156" fmla="*/ 3045083 w 3500095"/>
              <a:gd name="connsiteY156" fmla="*/ 371886 h 2349440"/>
              <a:gd name="connsiteX157" fmla="*/ 3062583 w 3500095"/>
              <a:gd name="connsiteY157" fmla="*/ 367510 h 2349440"/>
              <a:gd name="connsiteX158" fmla="*/ 3080084 w 3500095"/>
              <a:gd name="connsiteY158" fmla="*/ 358760 h 2349440"/>
              <a:gd name="connsiteX159" fmla="*/ 3136960 w 3500095"/>
              <a:gd name="connsiteY159" fmla="*/ 336885 h 2349440"/>
              <a:gd name="connsiteX160" fmla="*/ 3158836 w 3500095"/>
              <a:gd name="connsiteY160" fmla="*/ 315009 h 2349440"/>
              <a:gd name="connsiteX161" fmla="*/ 3180712 w 3500095"/>
              <a:gd name="connsiteY161" fmla="*/ 293133 h 2349440"/>
              <a:gd name="connsiteX162" fmla="*/ 3198212 w 3500095"/>
              <a:gd name="connsiteY162" fmla="*/ 280008 h 2349440"/>
              <a:gd name="connsiteX163" fmla="*/ 3206962 w 3500095"/>
              <a:gd name="connsiteY163" fmla="*/ 266883 h 2349440"/>
              <a:gd name="connsiteX164" fmla="*/ 3224463 w 3500095"/>
              <a:gd name="connsiteY164" fmla="*/ 249382 h 2349440"/>
              <a:gd name="connsiteX165" fmla="*/ 3263839 w 3500095"/>
              <a:gd name="connsiteY165" fmla="*/ 218756 h 2349440"/>
              <a:gd name="connsiteX166" fmla="*/ 3276964 w 3500095"/>
              <a:gd name="connsiteY166" fmla="*/ 210006 h 2349440"/>
              <a:gd name="connsiteX167" fmla="*/ 3307590 w 3500095"/>
              <a:gd name="connsiteY167" fmla="*/ 179380 h 2349440"/>
              <a:gd name="connsiteX168" fmla="*/ 3342591 w 3500095"/>
              <a:gd name="connsiteY168" fmla="*/ 144379 h 2349440"/>
              <a:gd name="connsiteX169" fmla="*/ 3364467 w 3500095"/>
              <a:gd name="connsiteY169" fmla="*/ 126879 h 2349440"/>
              <a:gd name="connsiteX170" fmla="*/ 3377592 w 3500095"/>
              <a:gd name="connsiteY170" fmla="*/ 118129 h 2349440"/>
              <a:gd name="connsiteX171" fmla="*/ 3399468 w 3500095"/>
              <a:gd name="connsiteY171" fmla="*/ 96253 h 2349440"/>
              <a:gd name="connsiteX172" fmla="*/ 3408218 w 3500095"/>
              <a:gd name="connsiteY172" fmla="*/ 83128 h 2349440"/>
              <a:gd name="connsiteX173" fmla="*/ 3421343 w 3500095"/>
              <a:gd name="connsiteY173" fmla="*/ 74377 h 2349440"/>
              <a:gd name="connsiteX174" fmla="*/ 3447594 w 3500095"/>
              <a:gd name="connsiteY174" fmla="*/ 52502 h 2349440"/>
              <a:gd name="connsiteX175" fmla="*/ 3478220 w 3500095"/>
              <a:gd name="connsiteY175" fmla="*/ 17501 h 2349440"/>
              <a:gd name="connsiteX176" fmla="*/ 3500095 w 3500095"/>
              <a:gd name="connsiteY176" fmla="*/ 0 h 234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3500095" h="2349440">
                <a:moveTo>
                  <a:pt x="0" y="2349440"/>
                </a:moveTo>
                <a:cubicBezTo>
                  <a:pt x="5129" y="2277629"/>
                  <a:pt x="8750" y="2237847"/>
                  <a:pt x="8750" y="2156934"/>
                </a:cubicBezTo>
                <a:cubicBezTo>
                  <a:pt x="8750" y="2037909"/>
                  <a:pt x="6028" y="2008377"/>
                  <a:pt x="0" y="1911928"/>
                </a:cubicBezTo>
                <a:cubicBezTo>
                  <a:pt x="1458" y="1868177"/>
                  <a:pt x="2012" y="1824386"/>
                  <a:pt x="4375" y="1780674"/>
                </a:cubicBezTo>
                <a:cubicBezTo>
                  <a:pt x="4932" y="1770377"/>
                  <a:pt x="8750" y="1760360"/>
                  <a:pt x="8750" y="1750048"/>
                </a:cubicBezTo>
                <a:cubicBezTo>
                  <a:pt x="8750" y="1693153"/>
                  <a:pt x="5833" y="1636295"/>
                  <a:pt x="4375" y="1579419"/>
                </a:cubicBezTo>
                <a:cubicBezTo>
                  <a:pt x="5833" y="1556085"/>
                  <a:pt x="6303" y="1532668"/>
                  <a:pt x="8750" y="1509417"/>
                </a:cubicBezTo>
                <a:cubicBezTo>
                  <a:pt x="9233" y="1504830"/>
                  <a:pt x="11912" y="1500740"/>
                  <a:pt x="13125" y="1496291"/>
                </a:cubicBezTo>
                <a:cubicBezTo>
                  <a:pt x="16289" y="1484689"/>
                  <a:pt x="19516" y="1473083"/>
                  <a:pt x="21875" y="1461290"/>
                </a:cubicBezTo>
                <a:cubicBezTo>
                  <a:pt x="27154" y="1434893"/>
                  <a:pt x="23899" y="1446470"/>
                  <a:pt x="30625" y="1426289"/>
                </a:cubicBezTo>
                <a:cubicBezTo>
                  <a:pt x="41663" y="1128325"/>
                  <a:pt x="27479" y="1522625"/>
                  <a:pt x="39376" y="1141907"/>
                </a:cubicBezTo>
                <a:cubicBezTo>
                  <a:pt x="40561" y="1103979"/>
                  <a:pt x="41227" y="1066015"/>
                  <a:pt x="43751" y="1028153"/>
                </a:cubicBezTo>
                <a:cubicBezTo>
                  <a:pt x="44151" y="1022153"/>
                  <a:pt x="46822" y="1016523"/>
                  <a:pt x="48126" y="1010653"/>
                </a:cubicBezTo>
                <a:cubicBezTo>
                  <a:pt x="49739" y="1003394"/>
                  <a:pt x="51043" y="996069"/>
                  <a:pt x="52501" y="988777"/>
                </a:cubicBezTo>
                <a:cubicBezTo>
                  <a:pt x="61484" y="871998"/>
                  <a:pt x="52886" y="993624"/>
                  <a:pt x="61251" y="813773"/>
                </a:cubicBezTo>
                <a:cubicBezTo>
                  <a:pt x="62911" y="778080"/>
                  <a:pt x="63801" y="747243"/>
                  <a:pt x="70001" y="713145"/>
                </a:cubicBezTo>
                <a:cubicBezTo>
                  <a:pt x="75457" y="683141"/>
                  <a:pt x="72505" y="707506"/>
                  <a:pt x="78752" y="682519"/>
                </a:cubicBezTo>
                <a:cubicBezTo>
                  <a:pt x="80556" y="675305"/>
                  <a:pt x="81323" y="667857"/>
                  <a:pt x="83127" y="660643"/>
                </a:cubicBezTo>
                <a:cubicBezTo>
                  <a:pt x="84245" y="656169"/>
                  <a:pt x="86235" y="651952"/>
                  <a:pt x="87502" y="647518"/>
                </a:cubicBezTo>
                <a:cubicBezTo>
                  <a:pt x="89154" y="641736"/>
                  <a:pt x="90225" y="635800"/>
                  <a:pt x="91877" y="630018"/>
                </a:cubicBezTo>
                <a:cubicBezTo>
                  <a:pt x="93144" y="625583"/>
                  <a:pt x="94985" y="621327"/>
                  <a:pt x="96252" y="616892"/>
                </a:cubicBezTo>
                <a:cubicBezTo>
                  <a:pt x="97904" y="611110"/>
                  <a:pt x="98899" y="605151"/>
                  <a:pt x="100627" y="599392"/>
                </a:cubicBezTo>
                <a:cubicBezTo>
                  <a:pt x="103278" y="590557"/>
                  <a:pt x="107569" y="582186"/>
                  <a:pt x="109378" y="573141"/>
                </a:cubicBezTo>
                <a:cubicBezTo>
                  <a:pt x="112295" y="558557"/>
                  <a:pt x="114521" y="543818"/>
                  <a:pt x="118128" y="529390"/>
                </a:cubicBezTo>
                <a:cubicBezTo>
                  <a:pt x="119586" y="523556"/>
                  <a:pt x="121243" y="517769"/>
                  <a:pt x="122503" y="511889"/>
                </a:cubicBezTo>
                <a:cubicBezTo>
                  <a:pt x="125619" y="497347"/>
                  <a:pt x="127646" y="482566"/>
                  <a:pt x="131253" y="468138"/>
                </a:cubicBezTo>
                <a:cubicBezTo>
                  <a:pt x="132711" y="462305"/>
                  <a:pt x="133976" y="456420"/>
                  <a:pt x="135628" y="450638"/>
                </a:cubicBezTo>
                <a:cubicBezTo>
                  <a:pt x="148192" y="406662"/>
                  <a:pt x="130686" y="474770"/>
                  <a:pt x="144379" y="420012"/>
                </a:cubicBezTo>
                <a:cubicBezTo>
                  <a:pt x="145900" y="404799"/>
                  <a:pt x="148606" y="368102"/>
                  <a:pt x="153129" y="350010"/>
                </a:cubicBezTo>
                <a:cubicBezTo>
                  <a:pt x="155366" y="341062"/>
                  <a:pt x="158962" y="332509"/>
                  <a:pt x="161879" y="323759"/>
                </a:cubicBezTo>
                <a:cubicBezTo>
                  <a:pt x="163337" y="319384"/>
                  <a:pt x="163696" y="314471"/>
                  <a:pt x="166254" y="310634"/>
                </a:cubicBezTo>
                <a:cubicBezTo>
                  <a:pt x="193178" y="270244"/>
                  <a:pt x="158823" y="319921"/>
                  <a:pt x="183755" y="288758"/>
                </a:cubicBezTo>
                <a:cubicBezTo>
                  <a:pt x="187040" y="284652"/>
                  <a:pt x="188548" y="279095"/>
                  <a:pt x="192505" y="275633"/>
                </a:cubicBezTo>
                <a:cubicBezTo>
                  <a:pt x="211021" y="259431"/>
                  <a:pt x="213853" y="259766"/>
                  <a:pt x="231881" y="253757"/>
                </a:cubicBezTo>
                <a:cubicBezTo>
                  <a:pt x="245747" y="232957"/>
                  <a:pt x="235643" y="242295"/>
                  <a:pt x="266882" y="231882"/>
                </a:cubicBezTo>
                <a:lnTo>
                  <a:pt x="280007" y="227507"/>
                </a:lnTo>
                <a:lnTo>
                  <a:pt x="293133" y="223131"/>
                </a:lnTo>
                <a:cubicBezTo>
                  <a:pt x="320842" y="224590"/>
                  <a:pt x="348767" y="223758"/>
                  <a:pt x="376260" y="227507"/>
                </a:cubicBezTo>
                <a:cubicBezTo>
                  <a:pt x="381470" y="228217"/>
                  <a:pt x="385667" y="232539"/>
                  <a:pt x="389385" y="236257"/>
                </a:cubicBezTo>
                <a:cubicBezTo>
                  <a:pt x="393103" y="239975"/>
                  <a:pt x="394850" y="245276"/>
                  <a:pt x="398135" y="249382"/>
                </a:cubicBezTo>
                <a:cubicBezTo>
                  <a:pt x="408990" y="262950"/>
                  <a:pt x="406656" y="253298"/>
                  <a:pt x="415636" y="271258"/>
                </a:cubicBezTo>
                <a:cubicBezTo>
                  <a:pt x="417698" y="275383"/>
                  <a:pt x="416750" y="281122"/>
                  <a:pt x="420011" y="284383"/>
                </a:cubicBezTo>
                <a:cubicBezTo>
                  <a:pt x="423272" y="287644"/>
                  <a:pt x="429011" y="286696"/>
                  <a:pt x="433136" y="288758"/>
                </a:cubicBezTo>
                <a:cubicBezTo>
                  <a:pt x="437839" y="291110"/>
                  <a:pt x="441559" y="295156"/>
                  <a:pt x="446262" y="297508"/>
                </a:cubicBezTo>
                <a:cubicBezTo>
                  <a:pt x="467825" y="308290"/>
                  <a:pt x="451617" y="293918"/>
                  <a:pt x="472512" y="310634"/>
                </a:cubicBezTo>
                <a:cubicBezTo>
                  <a:pt x="475733" y="313211"/>
                  <a:pt x="478042" y="316807"/>
                  <a:pt x="481263" y="319384"/>
                </a:cubicBezTo>
                <a:cubicBezTo>
                  <a:pt x="495399" y="330693"/>
                  <a:pt x="499854" y="327582"/>
                  <a:pt x="511889" y="345635"/>
                </a:cubicBezTo>
                <a:cubicBezTo>
                  <a:pt x="514806" y="350010"/>
                  <a:pt x="516921" y="355042"/>
                  <a:pt x="520639" y="358760"/>
                </a:cubicBezTo>
                <a:cubicBezTo>
                  <a:pt x="524357" y="362478"/>
                  <a:pt x="529658" y="364225"/>
                  <a:pt x="533764" y="367510"/>
                </a:cubicBezTo>
                <a:cubicBezTo>
                  <a:pt x="536985" y="370087"/>
                  <a:pt x="539597" y="373344"/>
                  <a:pt x="542514" y="376261"/>
                </a:cubicBezTo>
                <a:cubicBezTo>
                  <a:pt x="543973" y="380636"/>
                  <a:pt x="543629" y="386125"/>
                  <a:pt x="546890" y="389386"/>
                </a:cubicBezTo>
                <a:cubicBezTo>
                  <a:pt x="554326" y="396822"/>
                  <a:pt x="573140" y="406886"/>
                  <a:pt x="573140" y="406886"/>
                </a:cubicBezTo>
                <a:cubicBezTo>
                  <a:pt x="576057" y="411261"/>
                  <a:pt x="579538" y="415309"/>
                  <a:pt x="581890" y="420012"/>
                </a:cubicBezTo>
                <a:cubicBezTo>
                  <a:pt x="589005" y="434242"/>
                  <a:pt x="582481" y="433727"/>
                  <a:pt x="595016" y="446263"/>
                </a:cubicBezTo>
                <a:cubicBezTo>
                  <a:pt x="598734" y="449981"/>
                  <a:pt x="603766" y="452096"/>
                  <a:pt x="608141" y="455013"/>
                </a:cubicBezTo>
                <a:cubicBezTo>
                  <a:pt x="611058" y="459388"/>
                  <a:pt x="613469" y="464146"/>
                  <a:pt x="616891" y="468138"/>
                </a:cubicBezTo>
                <a:cubicBezTo>
                  <a:pt x="622260" y="474402"/>
                  <a:pt x="634392" y="485639"/>
                  <a:pt x="634392" y="485639"/>
                </a:cubicBezTo>
                <a:cubicBezTo>
                  <a:pt x="645390" y="518632"/>
                  <a:pt x="630554" y="477961"/>
                  <a:pt x="647517" y="511889"/>
                </a:cubicBezTo>
                <a:cubicBezTo>
                  <a:pt x="649579" y="516014"/>
                  <a:pt x="649519" y="521060"/>
                  <a:pt x="651892" y="525015"/>
                </a:cubicBezTo>
                <a:cubicBezTo>
                  <a:pt x="654014" y="528552"/>
                  <a:pt x="658066" y="530544"/>
                  <a:pt x="660643" y="533765"/>
                </a:cubicBezTo>
                <a:cubicBezTo>
                  <a:pt x="663928" y="537871"/>
                  <a:pt x="666108" y="542784"/>
                  <a:pt x="669393" y="546890"/>
                </a:cubicBezTo>
                <a:cubicBezTo>
                  <a:pt x="671970" y="550111"/>
                  <a:pt x="675566" y="552420"/>
                  <a:pt x="678143" y="555641"/>
                </a:cubicBezTo>
                <a:cubicBezTo>
                  <a:pt x="681428" y="559747"/>
                  <a:pt x="683431" y="564809"/>
                  <a:pt x="686893" y="568766"/>
                </a:cubicBezTo>
                <a:cubicBezTo>
                  <a:pt x="718373" y="604743"/>
                  <a:pt x="697187" y="579628"/>
                  <a:pt x="721894" y="599392"/>
                </a:cubicBezTo>
                <a:cubicBezTo>
                  <a:pt x="725115" y="601969"/>
                  <a:pt x="726955" y="606297"/>
                  <a:pt x="730645" y="608142"/>
                </a:cubicBezTo>
                <a:cubicBezTo>
                  <a:pt x="738895" y="612267"/>
                  <a:pt x="749221" y="611776"/>
                  <a:pt x="756895" y="616892"/>
                </a:cubicBezTo>
                <a:cubicBezTo>
                  <a:pt x="794518" y="641972"/>
                  <a:pt x="746914" y="611900"/>
                  <a:pt x="783146" y="630018"/>
                </a:cubicBezTo>
                <a:cubicBezTo>
                  <a:pt x="787849" y="632370"/>
                  <a:pt x="791896" y="635851"/>
                  <a:pt x="796271" y="638768"/>
                </a:cubicBezTo>
                <a:cubicBezTo>
                  <a:pt x="797729" y="643143"/>
                  <a:pt x="797966" y="648140"/>
                  <a:pt x="800646" y="651893"/>
                </a:cubicBezTo>
                <a:cubicBezTo>
                  <a:pt x="814688" y="671551"/>
                  <a:pt x="815857" y="665813"/>
                  <a:pt x="831272" y="678144"/>
                </a:cubicBezTo>
                <a:cubicBezTo>
                  <a:pt x="848431" y="691870"/>
                  <a:pt x="830356" y="683672"/>
                  <a:pt x="853148" y="691269"/>
                </a:cubicBezTo>
                <a:cubicBezTo>
                  <a:pt x="860440" y="698561"/>
                  <a:pt x="871761" y="703362"/>
                  <a:pt x="875023" y="713145"/>
                </a:cubicBezTo>
                <a:cubicBezTo>
                  <a:pt x="876482" y="717520"/>
                  <a:pt x="876138" y="723009"/>
                  <a:pt x="879399" y="726270"/>
                </a:cubicBezTo>
                <a:cubicBezTo>
                  <a:pt x="882660" y="729531"/>
                  <a:pt x="888149" y="729187"/>
                  <a:pt x="892524" y="730645"/>
                </a:cubicBezTo>
                <a:cubicBezTo>
                  <a:pt x="908710" y="746833"/>
                  <a:pt x="897841" y="737107"/>
                  <a:pt x="927525" y="756896"/>
                </a:cubicBezTo>
                <a:lnTo>
                  <a:pt x="940650" y="765646"/>
                </a:lnTo>
                <a:cubicBezTo>
                  <a:pt x="952034" y="799801"/>
                  <a:pt x="933383" y="750366"/>
                  <a:pt x="966901" y="800647"/>
                </a:cubicBezTo>
                <a:cubicBezTo>
                  <a:pt x="969818" y="805022"/>
                  <a:pt x="971545" y="810488"/>
                  <a:pt x="975651" y="813773"/>
                </a:cubicBezTo>
                <a:cubicBezTo>
                  <a:pt x="979252" y="816654"/>
                  <a:pt x="984402" y="816690"/>
                  <a:pt x="988777" y="818148"/>
                </a:cubicBezTo>
                <a:cubicBezTo>
                  <a:pt x="993152" y="821065"/>
                  <a:pt x="997199" y="824547"/>
                  <a:pt x="1001902" y="826898"/>
                </a:cubicBezTo>
                <a:cubicBezTo>
                  <a:pt x="1006027" y="828960"/>
                  <a:pt x="1011072" y="828900"/>
                  <a:pt x="1015027" y="831273"/>
                </a:cubicBezTo>
                <a:cubicBezTo>
                  <a:pt x="1018564" y="833395"/>
                  <a:pt x="1020088" y="838178"/>
                  <a:pt x="1023778" y="840023"/>
                </a:cubicBezTo>
                <a:cubicBezTo>
                  <a:pt x="1032028" y="844148"/>
                  <a:pt x="1050028" y="848774"/>
                  <a:pt x="1050028" y="848774"/>
                </a:cubicBezTo>
                <a:cubicBezTo>
                  <a:pt x="1069662" y="868405"/>
                  <a:pt x="1046345" y="847700"/>
                  <a:pt x="1071904" y="861899"/>
                </a:cubicBezTo>
                <a:cubicBezTo>
                  <a:pt x="1117041" y="886974"/>
                  <a:pt x="1081579" y="873872"/>
                  <a:pt x="1111280" y="883775"/>
                </a:cubicBezTo>
                <a:cubicBezTo>
                  <a:pt x="1125146" y="904575"/>
                  <a:pt x="1115042" y="895237"/>
                  <a:pt x="1146281" y="905650"/>
                </a:cubicBezTo>
                <a:lnTo>
                  <a:pt x="1159406" y="910025"/>
                </a:lnTo>
                <a:cubicBezTo>
                  <a:pt x="1162323" y="912942"/>
                  <a:pt x="1164620" y="916653"/>
                  <a:pt x="1168157" y="918775"/>
                </a:cubicBezTo>
                <a:cubicBezTo>
                  <a:pt x="1172112" y="921148"/>
                  <a:pt x="1177681" y="920270"/>
                  <a:pt x="1181282" y="923151"/>
                </a:cubicBezTo>
                <a:cubicBezTo>
                  <a:pt x="1185388" y="926436"/>
                  <a:pt x="1186075" y="932814"/>
                  <a:pt x="1190032" y="936276"/>
                </a:cubicBezTo>
                <a:cubicBezTo>
                  <a:pt x="1197947" y="943201"/>
                  <a:pt x="1207533" y="947942"/>
                  <a:pt x="1216283" y="953776"/>
                </a:cubicBezTo>
                <a:cubicBezTo>
                  <a:pt x="1220658" y="956693"/>
                  <a:pt x="1224420" y="960864"/>
                  <a:pt x="1229408" y="962527"/>
                </a:cubicBezTo>
                <a:cubicBezTo>
                  <a:pt x="1238158" y="965444"/>
                  <a:pt x="1247984" y="966161"/>
                  <a:pt x="1255659" y="971277"/>
                </a:cubicBezTo>
                <a:lnTo>
                  <a:pt x="1281910" y="988777"/>
                </a:lnTo>
                <a:cubicBezTo>
                  <a:pt x="1286285" y="991694"/>
                  <a:pt x="1290047" y="995865"/>
                  <a:pt x="1295035" y="997528"/>
                </a:cubicBezTo>
                <a:lnTo>
                  <a:pt x="1321286" y="1006278"/>
                </a:lnTo>
                <a:cubicBezTo>
                  <a:pt x="1325661" y="1007736"/>
                  <a:pt x="1330574" y="1008095"/>
                  <a:pt x="1334411" y="1010653"/>
                </a:cubicBezTo>
                <a:cubicBezTo>
                  <a:pt x="1338786" y="1013570"/>
                  <a:pt x="1343430" y="1016118"/>
                  <a:pt x="1347536" y="1019403"/>
                </a:cubicBezTo>
                <a:cubicBezTo>
                  <a:pt x="1350757" y="1021980"/>
                  <a:pt x="1352425" y="1026705"/>
                  <a:pt x="1356287" y="1028153"/>
                </a:cubicBezTo>
                <a:cubicBezTo>
                  <a:pt x="1360168" y="1029609"/>
                  <a:pt x="1411584" y="1036641"/>
                  <a:pt x="1413163" y="1036904"/>
                </a:cubicBezTo>
                <a:cubicBezTo>
                  <a:pt x="1467409" y="1045945"/>
                  <a:pt x="1391730" y="1037342"/>
                  <a:pt x="1483165" y="1045654"/>
                </a:cubicBezTo>
                <a:cubicBezTo>
                  <a:pt x="1523320" y="1059039"/>
                  <a:pt x="1500238" y="1055322"/>
                  <a:pt x="1553167" y="1050029"/>
                </a:cubicBezTo>
                <a:cubicBezTo>
                  <a:pt x="1597266" y="1035329"/>
                  <a:pt x="1528869" y="1057756"/>
                  <a:pt x="1583793" y="1041279"/>
                </a:cubicBezTo>
                <a:cubicBezTo>
                  <a:pt x="1592628" y="1038629"/>
                  <a:pt x="1600830" y="1032948"/>
                  <a:pt x="1610044" y="1032529"/>
                </a:cubicBezTo>
                <a:cubicBezTo>
                  <a:pt x="1661751" y="1030178"/>
                  <a:pt x="1711892" y="1028906"/>
                  <a:pt x="1763173" y="1023778"/>
                </a:cubicBezTo>
                <a:cubicBezTo>
                  <a:pt x="1773434" y="1022752"/>
                  <a:pt x="1783590" y="1020861"/>
                  <a:pt x="1793799" y="1019403"/>
                </a:cubicBezTo>
                <a:lnTo>
                  <a:pt x="1833175" y="1006278"/>
                </a:lnTo>
                <a:lnTo>
                  <a:pt x="1846300" y="1001903"/>
                </a:lnTo>
                <a:cubicBezTo>
                  <a:pt x="1853592" y="994611"/>
                  <a:pt x="1858393" y="983288"/>
                  <a:pt x="1868176" y="980027"/>
                </a:cubicBezTo>
                <a:cubicBezTo>
                  <a:pt x="1876926" y="977110"/>
                  <a:pt x="1886752" y="976393"/>
                  <a:pt x="1894426" y="971277"/>
                </a:cubicBezTo>
                <a:cubicBezTo>
                  <a:pt x="1898801" y="968360"/>
                  <a:pt x="1902719" y="964598"/>
                  <a:pt x="1907552" y="962527"/>
                </a:cubicBezTo>
                <a:cubicBezTo>
                  <a:pt x="1913079" y="960158"/>
                  <a:pt x="1919293" y="959880"/>
                  <a:pt x="1925052" y="958152"/>
                </a:cubicBezTo>
                <a:cubicBezTo>
                  <a:pt x="1933887" y="955501"/>
                  <a:pt x="1942553" y="952318"/>
                  <a:pt x="1951303" y="949401"/>
                </a:cubicBezTo>
                <a:cubicBezTo>
                  <a:pt x="1955678" y="947943"/>
                  <a:pt x="1959879" y="945784"/>
                  <a:pt x="1964428" y="945026"/>
                </a:cubicBezTo>
                <a:cubicBezTo>
                  <a:pt x="1973178" y="943568"/>
                  <a:pt x="1981980" y="942391"/>
                  <a:pt x="1990679" y="940651"/>
                </a:cubicBezTo>
                <a:cubicBezTo>
                  <a:pt x="1996575" y="939472"/>
                  <a:pt x="2002300" y="937536"/>
                  <a:pt x="2008179" y="936276"/>
                </a:cubicBezTo>
                <a:cubicBezTo>
                  <a:pt x="2022722" y="933160"/>
                  <a:pt x="2037821" y="932229"/>
                  <a:pt x="2051931" y="927526"/>
                </a:cubicBezTo>
                <a:cubicBezTo>
                  <a:pt x="2072111" y="920799"/>
                  <a:pt x="2060534" y="924056"/>
                  <a:pt x="2086932" y="918775"/>
                </a:cubicBezTo>
                <a:cubicBezTo>
                  <a:pt x="2091307" y="915858"/>
                  <a:pt x="2095354" y="912376"/>
                  <a:pt x="2100057" y="910025"/>
                </a:cubicBezTo>
                <a:cubicBezTo>
                  <a:pt x="2122060" y="899024"/>
                  <a:pt x="2111851" y="915735"/>
                  <a:pt x="2139433" y="888150"/>
                </a:cubicBezTo>
                <a:cubicBezTo>
                  <a:pt x="2155619" y="871962"/>
                  <a:pt x="2144750" y="881688"/>
                  <a:pt x="2174434" y="861899"/>
                </a:cubicBezTo>
                <a:cubicBezTo>
                  <a:pt x="2178809" y="858982"/>
                  <a:pt x="2183841" y="856867"/>
                  <a:pt x="2187559" y="853149"/>
                </a:cubicBezTo>
                <a:cubicBezTo>
                  <a:pt x="2203745" y="836963"/>
                  <a:pt x="2192879" y="846685"/>
                  <a:pt x="2222560" y="826898"/>
                </a:cubicBezTo>
                <a:cubicBezTo>
                  <a:pt x="2226935" y="823981"/>
                  <a:pt x="2231968" y="821866"/>
                  <a:pt x="2235686" y="818148"/>
                </a:cubicBezTo>
                <a:cubicBezTo>
                  <a:pt x="2238603" y="815231"/>
                  <a:pt x="2240746" y="811242"/>
                  <a:pt x="2244436" y="809397"/>
                </a:cubicBezTo>
                <a:cubicBezTo>
                  <a:pt x="2259236" y="801997"/>
                  <a:pt x="2276561" y="799472"/>
                  <a:pt x="2292562" y="796272"/>
                </a:cubicBezTo>
                <a:cubicBezTo>
                  <a:pt x="2298396" y="793355"/>
                  <a:pt x="2303956" y="789812"/>
                  <a:pt x="2310063" y="787522"/>
                </a:cubicBezTo>
                <a:cubicBezTo>
                  <a:pt x="2315693" y="785411"/>
                  <a:pt x="2322068" y="785589"/>
                  <a:pt x="2327563" y="783147"/>
                </a:cubicBezTo>
                <a:cubicBezTo>
                  <a:pt x="2335334" y="779693"/>
                  <a:pt x="2341833" y="773824"/>
                  <a:pt x="2349439" y="770021"/>
                </a:cubicBezTo>
                <a:cubicBezTo>
                  <a:pt x="2353564" y="767959"/>
                  <a:pt x="2358246" y="767265"/>
                  <a:pt x="2362564" y="765646"/>
                </a:cubicBezTo>
                <a:cubicBezTo>
                  <a:pt x="2369918" y="762888"/>
                  <a:pt x="2377059" y="759580"/>
                  <a:pt x="2384440" y="756896"/>
                </a:cubicBezTo>
                <a:cubicBezTo>
                  <a:pt x="2393108" y="753744"/>
                  <a:pt x="2403016" y="753262"/>
                  <a:pt x="2410690" y="748146"/>
                </a:cubicBezTo>
                <a:cubicBezTo>
                  <a:pt x="2448308" y="723069"/>
                  <a:pt x="2400713" y="753135"/>
                  <a:pt x="2436941" y="735020"/>
                </a:cubicBezTo>
                <a:cubicBezTo>
                  <a:pt x="2441644" y="732668"/>
                  <a:pt x="2445364" y="728622"/>
                  <a:pt x="2450067" y="726270"/>
                </a:cubicBezTo>
                <a:cubicBezTo>
                  <a:pt x="2454192" y="724208"/>
                  <a:pt x="2459067" y="723957"/>
                  <a:pt x="2463192" y="721895"/>
                </a:cubicBezTo>
                <a:cubicBezTo>
                  <a:pt x="2504790" y="701096"/>
                  <a:pt x="2434844" y="726969"/>
                  <a:pt x="2502568" y="704395"/>
                </a:cubicBezTo>
                <a:cubicBezTo>
                  <a:pt x="2521153" y="698200"/>
                  <a:pt x="2531128" y="695562"/>
                  <a:pt x="2550694" y="682519"/>
                </a:cubicBezTo>
                <a:cubicBezTo>
                  <a:pt x="2555069" y="679602"/>
                  <a:pt x="2559015" y="675905"/>
                  <a:pt x="2563820" y="673769"/>
                </a:cubicBezTo>
                <a:cubicBezTo>
                  <a:pt x="2572248" y="670023"/>
                  <a:pt x="2581320" y="667936"/>
                  <a:pt x="2590070" y="665019"/>
                </a:cubicBezTo>
                <a:lnTo>
                  <a:pt x="2603196" y="660643"/>
                </a:lnTo>
                <a:lnTo>
                  <a:pt x="2616321" y="656268"/>
                </a:lnTo>
                <a:cubicBezTo>
                  <a:pt x="2624936" y="630423"/>
                  <a:pt x="2623995" y="626725"/>
                  <a:pt x="2660072" y="603767"/>
                </a:cubicBezTo>
                <a:cubicBezTo>
                  <a:pt x="2690452" y="584434"/>
                  <a:pt x="2710914" y="569094"/>
                  <a:pt x="2743200" y="555641"/>
                </a:cubicBezTo>
                <a:cubicBezTo>
                  <a:pt x="2748750" y="553328"/>
                  <a:pt x="2754996" y="553167"/>
                  <a:pt x="2760700" y="551265"/>
                </a:cubicBezTo>
                <a:cubicBezTo>
                  <a:pt x="2768151" y="548781"/>
                  <a:pt x="2775125" y="544998"/>
                  <a:pt x="2782576" y="542515"/>
                </a:cubicBezTo>
                <a:cubicBezTo>
                  <a:pt x="2797020" y="537700"/>
                  <a:pt x="2811743" y="533765"/>
                  <a:pt x="2826327" y="529390"/>
                </a:cubicBezTo>
                <a:cubicBezTo>
                  <a:pt x="2833619" y="523556"/>
                  <a:pt x="2841112" y="517966"/>
                  <a:pt x="2848202" y="511889"/>
                </a:cubicBezTo>
                <a:cubicBezTo>
                  <a:pt x="2851334" y="509204"/>
                  <a:pt x="2853732" y="505716"/>
                  <a:pt x="2856953" y="503139"/>
                </a:cubicBezTo>
                <a:cubicBezTo>
                  <a:pt x="2861059" y="499854"/>
                  <a:pt x="2866039" y="497755"/>
                  <a:pt x="2870078" y="494389"/>
                </a:cubicBezTo>
                <a:cubicBezTo>
                  <a:pt x="2874831" y="490428"/>
                  <a:pt x="2878319" y="485063"/>
                  <a:pt x="2883203" y="481264"/>
                </a:cubicBezTo>
                <a:lnTo>
                  <a:pt x="2922579" y="455013"/>
                </a:lnTo>
                <a:cubicBezTo>
                  <a:pt x="2926954" y="452096"/>
                  <a:pt x="2931987" y="449981"/>
                  <a:pt x="2935705" y="446263"/>
                </a:cubicBezTo>
                <a:cubicBezTo>
                  <a:pt x="2948142" y="433825"/>
                  <a:pt x="2943752" y="437389"/>
                  <a:pt x="2961956" y="424387"/>
                </a:cubicBezTo>
                <a:cubicBezTo>
                  <a:pt x="2966235" y="421331"/>
                  <a:pt x="2970378" y="417988"/>
                  <a:pt x="2975081" y="415637"/>
                </a:cubicBezTo>
                <a:cubicBezTo>
                  <a:pt x="2979206" y="413575"/>
                  <a:pt x="2983831" y="412720"/>
                  <a:pt x="2988206" y="411262"/>
                </a:cubicBezTo>
                <a:cubicBezTo>
                  <a:pt x="2992581" y="406887"/>
                  <a:pt x="2996634" y="402163"/>
                  <a:pt x="3001332" y="398136"/>
                </a:cubicBezTo>
                <a:cubicBezTo>
                  <a:pt x="3015381" y="386094"/>
                  <a:pt x="3027442" y="378943"/>
                  <a:pt x="3045083" y="371886"/>
                </a:cubicBezTo>
                <a:cubicBezTo>
                  <a:pt x="3050666" y="369653"/>
                  <a:pt x="3056953" y="369621"/>
                  <a:pt x="3062583" y="367510"/>
                </a:cubicBezTo>
                <a:cubicBezTo>
                  <a:pt x="3068690" y="365220"/>
                  <a:pt x="3074089" y="361329"/>
                  <a:pt x="3080084" y="358760"/>
                </a:cubicBezTo>
                <a:cubicBezTo>
                  <a:pt x="3113707" y="344350"/>
                  <a:pt x="3113165" y="344817"/>
                  <a:pt x="3136960" y="336885"/>
                </a:cubicBezTo>
                <a:cubicBezTo>
                  <a:pt x="3163213" y="319383"/>
                  <a:pt x="3138418" y="338344"/>
                  <a:pt x="3158836" y="315009"/>
                </a:cubicBezTo>
                <a:cubicBezTo>
                  <a:pt x="3165627" y="307248"/>
                  <a:pt x="3172462" y="299320"/>
                  <a:pt x="3180712" y="293133"/>
                </a:cubicBezTo>
                <a:cubicBezTo>
                  <a:pt x="3186545" y="288758"/>
                  <a:pt x="3193056" y="285164"/>
                  <a:pt x="3198212" y="280008"/>
                </a:cubicBezTo>
                <a:cubicBezTo>
                  <a:pt x="3201930" y="276290"/>
                  <a:pt x="3203540" y="270875"/>
                  <a:pt x="3206962" y="266883"/>
                </a:cubicBezTo>
                <a:cubicBezTo>
                  <a:pt x="3212331" y="260619"/>
                  <a:pt x="3218629" y="255216"/>
                  <a:pt x="3224463" y="249382"/>
                </a:cubicBezTo>
                <a:cubicBezTo>
                  <a:pt x="3245024" y="228821"/>
                  <a:pt x="3232440" y="239689"/>
                  <a:pt x="3263839" y="218756"/>
                </a:cubicBezTo>
                <a:lnTo>
                  <a:pt x="3276964" y="210006"/>
                </a:lnTo>
                <a:cubicBezTo>
                  <a:pt x="3294015" y="184430"/>
                  <a:pt x="3276066" y="208480"/>
                  <a:pt x="3307590" y="179380"/>
                </a:cubicBezTo>
                <a:cubicBezTo>
                  <a:pt x="3319714" y="168189"/>
                  <a:pt x="3328862" y="153531"/>
                  <a:pt x="3342591" y="144379"/>
                </a:cubicBezTo>
                <a:cubicBezTo>
                  <a:pt x="3382987" y="117448"/>
                  <a:pt x="3333296" y="151815"/>
                  <a:pt x="3364467" y="126879"/>
                </a:cubicBezTo>
                <a:cubicBezTo>
                  <a:pt x="3368573" y="123594"/>
                  <a:pt x="3373217" y="121046"/>
                  <a:pt x="3377592" y="118129"/>
                </a:cubicBezTo>
                <a:cubicBezTo>
                  <a:pt x="3400923" y="83130"/>
                  <a:pt x="3370303" y="125417"/>
                  <a:pt x="3399468" y="96253"/>
                </a:cubicBezTo>
                <a:cubicBezTo>
                  <a:pt x="3403186" y="92535"/>
                  <a:pt x="3404500" y="86846"/>
                  <a:pt x="3408218" y="83128"/>
                </a:cubicBezTo>
                <a:cubicBezTo>
                  <a:pt x="3411936" y="79410"/>
                  <a:pt x="3417304" y="77743"/>
                  <a:pt x="3421343" y="74377"/>
                </a:cubicBezTo>
                <a:cubicBezTo>
                  <a:pt x="3455017" y="46314"/>
                  <a:pt x="3415016" y="74219"/>
                  <a:pt x="3447594" y="52502"/>
                </a:cubicBezTo>
                <a:cubicBezTo>
                  <a:pt x="3462065" y="30794"/>
                  <a:pt x="3452623" y="43098"/>
                  <a:pt x="3478220" y="17501"/>
                </a:cubicBezTo>
                <a:cubicBezTo>
                  <a:pt x="3493653" y="2068"/>
                  <a:pt x="3485810" y="7143"/>
                  <a:pt x="3500095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586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2946" y="794495"/>
            <a:ext cx="2228062" cy="3682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0209" y="4476789"/>
            <a:ext cx="2586038" cy="45005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DE9A594-6B09-5F43-B952-E177E72AF0E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456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Tools: Norwegian Mother, Father and Child Cohort Study (</a:t>
            </a:r>
            <a:r>
              <a:rPr lang="en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MoBa</a:t>
            </a:r>
            <a:r>
              <a:rPr lang="en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nb-NO" sz="3600" dirty="0">
              <a:solidFill>
                <a:srgbClr val="0070C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06" name="Google Shape;106;p15"/>
          <p:cNvSpPr txBox="1">
            <a:spLocks noGrp="1"/>
          </p:cNvSpPr>
          <p:nvPr>
            <p:ph type="body" idx="1"/>
          </p:nvPr>
        </p:nvSpPr>
        <p:spPr>
          <a:xfrm>
            <a:off x="85467" y="1190949"/>
            <a:ext cx="7414583" cy="36822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r>
              <a:rPr lang="nb-NO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</a:t>
            </a:r>
            <a:r>
              <a:rPr lang="nb-NO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world´s</a:t>
            </a:r>
            <a:r>
              <a:rPr lang="nb-NO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largest</a:t>
            </a:r>
            <a:r>
              <a:rPr lang="nb-NO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best </a:t>
            </a:r>
            <a:r>
              <a:rPr lang="nb-NO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population-based</a:t>
            </a:r>
            <a:r>
              <a:rPr lang="nb-NO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pregnancy</a:t>
            </a:r>
            <a:r>
              <a:rPr lang="nb-NO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cohorts</a:t>
            </a:r>
            <a:endParaRPr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endParaRPr lang="en" sz="1600" u="sng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r>
              <a:rPr lang="en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Enrolled </a:t>
            </a:r>
            <a:r>
              <a:rPr lang="en" sz="16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110,000 newborns, 90,000 mothers, 70,000 fathers</a:t>
            </a:r>
          </a:p>
          <a:p>
            <a:pPr marL="1270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r>
              <a:rPr lang="en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mothers and fathers through pregnancy and after</a:t>
            </a:r>
          </a:p>
          <a:p>
            <a:pPr marL="1270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r>
              <a:rPr lang="en" sz="16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Offspring 12 timepoints from birth to 8 years of age</a:t>
            </a:r>
          </a:p>
          <a:p>
            <a:pPr marL="1270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r>
              <a:rPr lang="en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Questionnaires with a wealth of data</a:t>
            </a:r>
          </a:p>
          <a:p>
            <a:pPr marL="1270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r>
              <a:rPr lang="en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Biological samples (blood, urine, teeth, stools) from all</a:t>
            </a:r>
            <a:endParaRPr sz="16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offspring from 8-18 years</a:t>
            </a:r>
          </a:p>
          <a:p>
            <a:pPr marL="1270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lang="en" sz="16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Birth Registry data included</a:t>
            </a:r>
          </a:p>
          <a:p>
            <a:pPr marL="1270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lang="en" sz="16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linked to Norwegian health and social science registries</a:t>
            </a:r>
          </a:p>
          <a:p>
            <a:pPr marL="1270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lang="en" sz="16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" sz="16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 analyses not initiated</a:t>
            </a:r>
          </a:p>
          <a:p>
            <a:pPr marL="127000" lvl="0" indent="0">
              <a:buClr>
                <a:schemeClr val="dk1"/>
              </a:buClr>
              <a:buSzPts val="1600"/>
              <a:buNone/>
            </a:pPr>
            <a:endParaRPr lang="en" sz="1600" u="sng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endParaRPr sz="16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6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032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05F55-E3DC-634D-AB8F-7807103A84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3459"/>
            <a:ext cx="5555589" cy="100915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Greetings from Boston &amp; Cambridge!</a:t>
            </a:r>
            <a:br>
              <a:rPr lang="en-US" sz="2400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</a:br>
            <a:r>
              <a:rPr lang="en-US" sz="2400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Sabbatical stay 2018-19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AED140-B71F-6047-B496-FAB49BAD0C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02" y="1188954"/>
            <a:ext cx="5297045" cy="900500"/>
          </a:xfrm>
        </p:spPr>
        <p:txBody>
          <a:bodyPr>
            <a:noAutofit/>
          </a:bodyPr>
          <a:lstStyle/>
          <a:p>
            <a:pPr>
              <a:tabLst>
                <a:tab pos="2446338" algn="l"/>
              </a:tabLst>
            </a:pPr>
            <a:r>
              <a:rPr lang="en-US" sz="1800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I have something to declare: </a:t>
            </a:r>
          </a:p>
          <a:p>
            <a:pPr>
              <a:tabLst>
                <a:tab pos="2446338" algn="l"/>
              </a:tabLst>
            </a:pPr>
            <a:r>
              <a:rPr lang="en-US" sz="1800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I am a NEVER TRUMPER</a:t>
            </a:r>
            <a:endParaRPr lang="en-US" sz="140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9B0F08-4FA0-F84A-80A7-47BEB0BE7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84" y="4636896"/>
            <a:ext cx="1759841" cy="4419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652492-2B16-DA44-8123-79ABB480E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9732" y="4519104"/>
            <a:ext cx="1900408" cy="4901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423D72-5FD6-0943-9E32-2698D23698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06" t="14596" r="18242" b="8259"/>
          <a:stretch/>
        </p:blipFill>
        <p:spPr>
          <a:xfrm>
            <a:off x="3298720" y="4516623"/>
            <a:ext cx="2622768" cy="6268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5E1FB7-A68B-EA42-8692-A021BBBE64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436432" y="2454616"/>
            <a:ext cx="2150531" cy="161289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15CDD3-B18E-BC43-A2F8-0A594EFBB4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604" y="2185799"/>
            <a:ext cx="3207202" cy="21381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90D524-0947-B94C-98DC-EAC81101EA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5589" y="1974568"/>
            <a:ext cx="3128694" cy="23493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AE7A9F-AF04-9740-A953-7B13B5E1CF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9732" y="1457288"/>
            <a:ext cx="1748508" cy="4134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05FDA9-E0F2-DE4B-BD9F-9B5661AB9F1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9910"/>
          <a:stretch/>
        </p:blipFill>
        <p:spPr>
          <a:xfrm>
            <a:off x="5555589" y="201706"/>
            <a:ext cx="3128694" cy="114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98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FBF1159-91DA-A44B-9EBC-E8F0C4DE7104}"/>
              </a:ext>
            </a:extLst>
          </p:cNvPr>
          <p:cNvGrpSpPr/>
          <p:nvPr/>
        </p:nvGrpSpPr>
        <p:grpSpPr>
          <a:xfrm>
            <a:off x="101800" y="1147556"/>
            <a:ext cx="2095500" cy="3909369"/>
            <a:chOff x="101800" y="1147556"/>
            <a:chExt cx="2095500" cy="3909369"/>
          </a:xfrm>
        </p:grpSpPr>
        <p:pic>
          <p:nvPicPr>
            <p:cNvPr id="142" name="Google Shape;142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7581" y="1835247"/>
              <a:ext cx="1473019" cy="14730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Google Shape;143;p19"/>
            <p:cNvSpPr txBox="1"/>
            <p:nvPr/>
          </p:nvSpPr>
          <p:spPr>
            <a:xfrm>
              <a:off x="101800" y="3659825"/>
              <a:ext cx="2095500" cy="1397100"/>
            </a:xfrm>
            <a:prstGeom prst="rect">
              <a:avLst/>
            </a:prstGeom>
            <a:noFill/>
            <a:ln w="28575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51,000 random samples </a:t>
              </a:r>
              <a:r>
                <a:rPr lang="en" sz="1600" dirty="0">
                  <a:latin typeface="Arial" panose="020B0604020202020204" pitchFamily="34" charset="0"/>
                  <a:cs typeface="Arial" panose="020B0604020202020204" pitchFamily="34" charset="0"/>
                </a:rPr>
                <a:t>(in trios) from the Mother and Child Cohort Study</a:t>
              </a:r>
              <a:endParaRPr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Google Shape;151;p19"/>
            <p:cNvSpPr txBox="1"/>
            <p:nvPr/>
          </p:nvSpPr>
          <p:spPr>
            <a:xfrm>
              <a:off x="626859" y="1147556"/>
              <a:ext cx="1084200" cy="33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rgbClr val="1155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Cohort</a:t>
              </a:r>
              <a:endParaRPr sz="1800" dirty="0">
                <a:solidFill>
                  <a:srgbClr val="1155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9E6CAD6-73B4-DA4C-BBDB-CF0B436E1F36}"/>
              </a:ext>
            </a:extLst>
          </p:cNvPr>
          <p:cNvGrpSpPr/>
          <p:nvPr/>
        </p:nvGrpSpPr>
        <p:grpSpPr>
          <a:xfrm>
            <a:off x="2026925" y="1136297"/>
            <a:ext cx="2737575" cy="3920631"/>
            <a:chOff x="2026925" y="1136297"/>
            <a:chExt cx="2737575" cy="3920631"/>
          </a:xfrm>
        </p:grpSpPr>
        <p:pic>
          <p:nvPicPr>
            <p:cNvPr id="141" name="Google Shape;141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293772" y="1760953"/>
              <a:ext cx="548148" cy="14730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" name="Google Shape;146;p19"/>
            <p:cNvSpPr/>
            <p:nvPr/>
          </p:nvSpPr>
          <p:spPr>
            <a:xfrm>
              <a:off x="2026925" y="2377444"/>
              <a:ext cx="480000" cy="194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152" name="Google Shape;152;p19"/>
            <p:cNvSpPr txBox="1"/>
            <p:nvPr/>
          </p:nvSpPr>
          <p:spPr>
            <a:xfrm>
              <a:off x="2757014" y="1136297"/>
              <a:ext cx="1647600" cy="35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Genotyping</a:t>
              </a:r>
              <a:endParaRPr sz="18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" name="Google Shape;155;p19"/>
            <p:cNvSpPr txBox="1"/>
            <p:nvPr/>
          </p:nvSpPr>
          <p:spPr>
            <a:xfrm>
              <a:off x="2281700" y="3659828"/>
              <a:ext cx="2482800" cy="1397100"/>
            </a:xfrm>
            <a:prstGeom prst="rect">
              <a:avLst/>
            </a:prstGeom>
            <a:noFill/>
            <a:ln w="28575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Arial" panose="020B0604020202020204" pitchFamily="34" charset="0"/>
                  <a:cs typeface="Arial" panose="020B0604020202020204" pitchFamily="34" charset="0"/>
                </a:rPr>
                <a:t>Illumina exome chips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Arial" panose="020B0604020202020204" pitchFamily="34" charset="0"/>
                  <a:cs typeface="Arial" panose="020B0604020202020204" pitchFamily="34" charset="0"/>
                </a:rPr>
                <a:t>Done in Norway and Rotterdam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n-lt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330B798-3417-CD42-8189-F467D5BBBF85}"/>
              </a:ext>
            </a:extLst>
          </p:cNvPr>
          <p:cNvGrpSpPr/>
          <p:nvPr/>
        </p:nvGrpSpPr>
        <p:grpSpPr>
          <a:xfrm>
            <a:off x="6779724" y="1197300"/>
            <a:ext cx="2577175" cy="3859628"/>
            <a:chOff x="6779724" y="1197300"/>
            <a:chExt cx="2577175" cy="3859628"/>
          </a:xfrm>
        </p:grpSpPr>
        <p:pic>
          <p:nvPicPr>
            <p:cNvPr id="139" name="Google Shape;139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388936" y="3227993"/>
              <a:ext cx="1079868" cy="4111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8" name="Google Shape;148;p19"/>
            <p:cNvSpPr/>
            <p:nvPr/>
          </p:nvSpPr>
          <p:spPr>
            <a:xfrm>
              <a:off x="6779724" y="2377434"/>
              <a:ext cx="480000" cy="194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pic>
          <p:nvPicPr>
            <p:cNvPr id="149" name="Google Shape;149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401049" y="2291861"/>
              <a:ext cx="1079868" cy="4111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0" name="Google Shape;150;p19"/>
            <p:cNvSpPr txBox="1"/>
            <p:nvPr/>
          </p:nvSpPr>
          <p:spPr>
            <a:xfrm>
              <a:off x="7140597" y="3659828"/>
              <a:ext cx="1647600" cy="1397100"/>
            </a:xfrm>
            <a:prstGeom prst="rect">
              <a:avLst/>
            </a:prstGeom>
            <a:noFill/>
            <a:ln w="28575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Arial" panose="020B0604020202020204" pitchFamily="34" charset="0"/>
                  <a:cs typeface="Arial" panose="020B0604020202020204" pitchFamily="34" charset="0"/>
                </a:rPr>
                <a:t>Single point analyses for 12 measurement points from birth to 8 years</a:t>
              </a:r>
              <a:endParaRPr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Google Shape;154;p19"/>
            <p:cNvSpPr txBox="1"/>
            <p:nvPr/>
          </p:nvSpPr>
          <p:spPr>
            <a:xfrm>
              <a:off x="7439125" y="1197300"/>
              <a:ext cx="1244700" cy="27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rgbClr val="38761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Analyses</a:t>
              </a:r>
              <a:endParaRPr sz="1800" dirty="0">
                <a:solidFill>
                  <a:srgbClr val="38761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6" name="Google Shape;156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388936" y="2796180"/>
              <a:ext cx="1079868" cy="4111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Google Shape;157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401049" y="1760946"/>
              <a:ext cx="1079868" cy="4111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8" name="Google Shape;158;p19"/>
            <p:cNvSpPr txBox="1"/>
            <p:nvPr/>
          </p:nvSpPr>
          <p:spPr>
            <a:xfrm>
              <a:off x="8120337" y="1688088"/>
              <a:ext cx="1084200" cy="27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Arial" panose="020B0604020202020204" pitchFamily="34" charset="0"/>
                  <a:cs typeface="Arial" panose="020B0604020202020204" pitchFamily="34" charset="0"/>
                </a:rPr>
                <a:t>birth</a:t>
              </a:r>
              <a:endParaRPr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" name="Google Shape;159;p19"/>
            <p:cNvSpPr txBox="1"/>
            <p:nvPr/>
          </p:nvSpPr>
          <p:spPr>
            <a:xfrm>
              <a:off x="8057299" y="2232756"/>
              <a:ext cx="1244700" cy="27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Arial" panose="020B0604020202020204" pitchFamily="34" charset="0"/>
                  <a:cs typeface="Arial" panose="020B0604020202020204" pitchFamily="34" charset="0"/>
                </a:rPr>
                <a:t>12 months</a:t>
              </a:r>
              <a:endParaRPr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" name="Google Shape;160;p19"/>
            <p:cNvSpPr txBox="1"/>
            <p:nvPr/>
          </p:nvSpPr>
          <p:spPr>
            <a:xfrm>
              <a:off x="8120337" y="2733128"/>
              <a:ext cx="1084200" cy="27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Arial" panose="020B0604020202020204" pitchFamily="34" charset="0"/>
                  <a:cs typeface="Arial" panose="020B0604020202020204" pitchFamily="34" charset="0"/>
                </a:rPr>
                <a:t>2 years</a:t>
              </a:r>
              <a:endParaRPr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" name="Google Shape;161;p19"/>
            <p:cNvSpPr txBox="1"/>
            <p:nvPr/>
          </p:nvSpPr>
          <p:spPr>
            <a:xfrm>
              <a:off x="8057299" y="3246738"/>
              <a:ext cx="1299600" cy="19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latin typeface="+mn-lt"/>
                </a:rPr>
                <a:t>… </a:t>
              </a:r>
              <a:r>
                <a:rPr lang="en" sz="1600" dirty="0">
                  <a:latin typeface="Arial" panose="020B0604020202020204" pitchFamily="34" charset="0"/>
                  <a:cs typeface="Arial" panose="020B0604020202020204" pitchFamily="34" charset="0"/>
                </a:rPr>
                <a:t>8 years</a:t>
              </a:r>
              <a:endParaRPr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295E365-DCB4-2F4D-B02E-A32C1D919DE5}"/>
              </a:ext>
            </a:extLst>
          </p:cNvPr>
          <p:cNvGrpSpPr/>
          <p:nvPr/>
        </p:nvGrpSpPr>
        <p:grpSpPr>
          <a:xfrm>
            <a:off x="4132488" y="1165331"/>
            <a:ext cx="2823812" cy="3891594"/>
            <a:chOff x="4132488" y="1165331"/>
            <a:chExt cx="2823812" cy="3891594"/>
          </a:xfrm>
        </p:grpSpPr>
        <p:sp>
          <p:nvSpPr>
            <p:cNvPr id="147" name="Google Shape;147;p19"/>
            <p:cNvSpPr/>
            <p:nvPr/>
          </p:nvSpPr>
          <p:spPr>
            <a:xfrm>
              <a:off x="4378351" y="2400253"/>
              <a:ext cx="480000" cy="194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pic>
          <p:nvPicPr>
            <p:cNvPr id="144" name="Google Shape;144;p1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148919" y="1913235"/>
              <a:ext cx="1538344" cy="8368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" name="Google Shape;145;p19"/>
            <p:cNvSpPr txBox="1"/>
            <p:nvPr/>
          </p:nvSpPr>
          <p:spPr>
            <a:xfrm>
              <a:off x="4860800" y="3659825"/>
              <a:ext cx="2095500" cy="1397100"/>
            </a:xfrm>
            <a:prstGeom prst="rect">
              <a:avLst/>
            </a:prstGeom>
            <a:noFill/>
            <a:ln w="28575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Software analyses done in </a:t>
              </a:r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our</a:t>
              </a:r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group</a:t>
              </a:r>
              <a:endParaRPr lang="nb-NO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nb-NO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Collaboration </a:t>
              </a:r>
              <a:r>
                <a:rPr lang="nb-NO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with</a:t>
              </a:r>
              <a:r>
                <a:rPr lang="nb-NO" sz="1600" dirty="0">
                  <a:latin typeface="Arial" panose="020B0604020202020204" pitchFamily="34" charset="0"/>
                  <a:cs typeface="Arial" panose="020B0604020202020204" pitchFamily="34" charset="0"/>
                </a:rPr>
                <a:t> NTNU and NIPH</a:t>
              </a:r>
              <a:endParaRPr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Google Shape;153;p19"/>
            <p:cNvSpPr txBox="1"/>
            <p:nvPr/>
          </p:nvSpPr>
          <p:spPr>
            <a:xfrm>
              <a:off x="5098864" y="1165331"/>
              <a:ext cx="1439700" cy="30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Imputation</a:t>
              </a:r>
              <a:endParaRPr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" name="Google Shape;162;p19"/>
            <p:cNvSpPr txBox="1"/>
            <p:nvPr/>
          </p:nvSpPr>
          <p:spPr>
            <a:xfrm>
              <a:off x="4132488" y="1783968"/>
              <a:ext cx="968938" cy="51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674EA7"/>
                  </a:solidFill>
                  <a:latin typeface="+mn-lt"/>
                </a:rPr>
                <a:t>Quality control</a:t>
              </a:r>
              <a:endParaRPr b="1" dirty="0">
                <a:solidFill>
                  <a:srgbClr val="674EA7"/>
                </a:solidFill>
                <a:latin typeface="+mn-lt"/>
              </a:endParaRPr>
            </a:p>
          </p:txBody>
        </p:sp>
      </p:grpSp>
      <p:sp>
        <p:nvSpPr>
          <p:cNvPr id="163" name="Google Shape;163;p19"/>
          <p:cNvSpPr txBox="1">
            <a:spLocks noGrp="1"/>
          </p:cNvSpPr>
          <p:nvPr>
            <p:ph type="sldNum" idx="12"/>
          </p:nvPr>
        </p:nvSpPr>
        <p:spPr>
          <a:xfrm>
            <a:off x="8527925" y="469220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+mn-lt"/>
              </a:rPr>
              <a:t>20</a:t>
            </a:fld>
            <a:endParaRPr dirty="0">
              <a:latin typeface="+mn-lt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262EEA4D-C690-964D-A7D8-4A31D3D8AAC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45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Tools: Genome-Wide </a:t>
            </a:r>
            <a:r>
              <a:rPr lang="en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Assocation</a:t>
            </a:r>
            <a:r>
              <a:rPr lang="en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Study </a:t>
            </a:r>
            <a:endParaRPr lang="nb-NO" sz="3600" dirty="0">
              <a:solidFill>
                <a:srgbClr val="0070C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8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2;p18">
            <a:extLst>
              <a:ext uri="{FF2B5EF4-FFF2-40B4-BE49-F238E27FC236}">
                <a16:creationId xmlns:a16="http://schemas.microsoft.com/office/drawing/2014/main" id="{36885D38-F035-884D-99DA-1ADB8BA3C874}"/>
              </a:ext>
            </a:extLst>
          </p:cNvPr>
          <p:cNvSpPr txBox="1"/>
          <p:nvPr/>
        </p:nvSpPr>
        <p:spPr>
          <a:xfrm>
            <a:off x="202560" y="926377"/>
            <a:ext cx="3476317" cy="1573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Manhattan plots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12 data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points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(0-8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Highly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significant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signals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associated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BMI for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genes: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600" i="1" dirty="0">
                <a:latin typeface="Arial" panose="020B0604020202020204" pitchFamily="34" charset="0"/>
                <a:cs typeface="Arial" panose="020B0604020202020204" pitchFamily="34" charset="0"/>
              </a:rPr>
              <a:t>LEPR, ADCY3, LCORL, LEP, FTO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sz="1600" dirty="0">
              <a:latin typeface="+mn-lt"/>
              <a:cs typeface="Gill Sans Light" panose="020B0302020104020203" pitchFamily="34" charset="-79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600" dirty="0">
              <a:latin typeface="+mn-lt"/>
              <a:cs typeface="Gill Sans Light" panose="020B0302020104020203" pitchFamily="34" charset="-79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600" dirty="0">
              <a:latin typeface="+mn-lt"/>
              <a:cs typeface="Gill Sans Light" panose="020B0302020104020203" pitchFamily="34" charset="-79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+mn-lt"/>
              </a:rPr>
              <a:t> </a:t>
            </a:r>
            <a:endParaRPr sz="1600" b="1" dirty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A23CC3-BD20-274F-BBBC-776FC4D72413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45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" sz="36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What did we find?</a:t>
            </a:r>
            <a:endParaRPr lang="nb-NO" sz="3600" dirty="0">
              <a:solidFill>
                <a:srgbClr val="0070C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8" name="Google Shape;235;p28">
            <a:extLst>
              <a:ext uri="{FF2B5EF4-FFF2-40B4-BE49-F238E27FC236}">
                <a16:creationId xmlns:a16="http://schemas.microsoft.com/office/drawing/2014/main" id="{8FF375DA-E929-0448-831E-97E51F0AC0C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565" y="2571750"/>
            <a:ext cx="3314415" cy="249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8E6913-E3B1-9148-AE8F-28C6F6057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520" y="67240"/>
            <a:ext cx="3543837" cy="50090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251C07-EAE9-3A4A-80E8-1BA6542B23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543" b="65310"/>
          <a:stretch/>
        </p:blipFill>
        <p:spPr>
          <a:xfrm>
            <a:off x="4640780" y="1398050"/>
            <a:ext cx="3543837" cy="40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6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 txBox="1"/>
          <p:nvPr/>
        </p:nvSpPr>
        <p:spPr>
          <a:xfrm>
            <a:off x="434999" y="4256325"/>
            <a:ext cx="8466263" cy="6750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lang="en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ransient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leptin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receptor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nb-NO" sz="1600" i="1" dirty="0">
                <a:latin typeface="Arial" panose="020B0604020202020204" pitchFamily="34" charset="0"/>
                <a:cs typeface="Arial" panose="020B0604020202020204" pitchFamily="34" charset="0"/>
              </a:rPr>
              <a:t>LEPR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leptin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nb-NO" sz="1600" i="1" dirty="0">
                <a:latin typeface="Arial" panose="020B0604020202020204" pitchFamily="34" charset="0"/>
                <a:cs typeface="Arial" panose="020B0604020202020204" pitchFamily="34" charset="0"/>
              </a:rPr>
              <a:t>LEP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) gene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loci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key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roles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common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variation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leptin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signaling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pathway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healthy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infant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endParaRPr lang="nb-NO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49C71D-F6A4-644B-83A3-7E3CD95F0023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45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" sz="36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 novel signature for healthy infant growth</a:t>
            </a:r>
            <a:endParaRPr lang="nb-NO" sz="3600" dirty="0">
              <a:solidFill>
                <a:srgbClr val="0070C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5" name="Google Shape;196;p24">
            <a:extLst>
              <a:ext uri="{FF2B5EF4-FFF2-40B4-BE49-F238E27FC236}">
                <a16:creationId xmlns:a16="http://schemas.microsoft.com/office/drawing/2014/main" id="{E7EDC6EF-E34A-C845-BF71-2B1187027F1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1140" y="1143080"/>
            <a:ext cx="3318855" cy="2857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E2B515-379A-9A47-81BC-C5894BE7A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37" y="818146"/>
            <a:ext cx="5260808" cy="3507205"/>
          </a:xfrm>
          <a:prstGeom prst="rect">
            <a:avLst/>
          </a:prstGeom>
        </p:spPr>
      </p:pic>
      <p:sp>
        <p:nvSpPr>
          <p:cNvPr id="6" name="Google Shape;132;p18">
            <a:extLst>
              <a:ext uri="{FF2B5EF4-FFF2-40B4-BE49-F238E27FC236}">
                <a16:creationId xmlns:a16="http://schemas.microsoft.com/office/drawing/2014/main" id="{F91B7E33-F059-1743-8562-FCF3314653AF}"/>
              </a:ext>
            </a:extLst>
          </p:cNvPr>
          <p:cNvSpPr txBox="1"/>
          <p:nvPr/>
        </p:nvSpPr>
        <p:spPr>
          <a:xfrm>
            <a:off x="6156563" y="1479941"/>
            <a:ext cx="2744700" cy="2520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i="1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transient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genetic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during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endParaRPr lang="nb-NO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nb-NO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parent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origin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during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endParaRPr lang="nb-NO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trying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to d</a:t>
            </a:r>
            <a:r>
              <a:rPr lang="en" sz="1600" dirty="0" err="1">
                <a:latin typeface="Arial" panose="020B0604020202020204" pitchFamily="34" charset="0"/>
                <a:cs typeface="Arial" panose="020B0604020202020204" pitchFamily="34" charset="0"/>
              </a:rPr>
              <a:t>evelop</a:t>
            </a:r>
            <a:r>
              <a:rPr lang="en" sz="1600" dirty="0">
                <a:latin typeface="Arial" panose="020B0604020202020204" pitchFamily="34" charset="0"/>
                <a:cs typeface="Arial" panose="020B0604020202020204" pitchFamily="34" charset="0"/>
              </a:rPr>
              <a:t> tools to select predisposed for early intervention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600" dirty="0">
              <a:latin typeface="+mn-lt"/>
              <a:cs typeface="Gill Sans Light" panose="020B0302020104020203" pitchFamily="34" charset="-79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+mn-lt"/>
              </a:rPr>
              <a:t> </a:t>
            </a:r>
            <a:endParaRPr sz="1600" b="1" dirty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884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124A78-9C01-9F43-A03F-8833643F6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651"/>
            <a:ext cx="7547280" cy="3932197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E3336A04-FB5B-BC4B-9E1C-91C3D3397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2130" y="4835726"/>
            <a:ext cx="49418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dirty="0" err="1">
                <a:latin typeface="Gill Sans Light"/>
                <a:cs typeface="Gill Sans Light"/>
              </a:rPr>
              <a:t>Helgeland</a:t>
            </a:r>
            <a:r>
              <a:rPr lang="en-US" sz="1400" dirty="0">
                <a:latin typeface="Gill Sans Light"/>
                <a:cs typeface="Gill Sans Light"/>
              </a:rPr>
              <a:t> et al., Nature </a:t>
            </a:r>
            <a:r>
              <a:rPr lang="en-US" sz="1400" dirty="0" err="1">
                <a:latin typeface="Gill Sans Light"/>
                <a:cs typeface="Gill Sans Light"/>
              </a:rPr>
              <a:t>Commun</a:t>
            </a:r>
            <a:r>
              <a:rPr lang="en-US" sz="1400" dirty="0">
                <a:latin typeface="Gill Sans Light"/>
                <a:cs typeface="Gill Sans Light"/>
              </a:rPr>
              <a:t>, on 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C98B2B-BD99-DF40-9203-B3B63CAF92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590" t="18644" r="14053" b="38808"/>
          <a:stretch/>
        </p:blipFill>
        <p:spPr>
          <a:xfrm>
            <a:off x="7666526" y="479014"/>
            <a:ext cx="1158537" cy="15254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F7AC07-5CBF-CB43-8FC3-20A7369E8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8245" y="2004447"/>
            <a:ext cx="1050854" cy="15254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165922-BFF5-5243-A46F-CBC5E46436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754" r="11754"/>
          <a:stretch/>
        </p:blipFill>
        <p:spPr>
          <a:xfrm>
            <a:off x="7666526" y="3570098"/>
            <a:ext cx="1214292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74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DE9A594-6B09-5F43-B952-E177E72AF0E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945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" sz="4000" dirty="0">
                <a:solidFill>
                  <a:srgbClr val="0070C0"/>
                </a:solidFill>
                <a:cs typeface="Gill Sans Light" panose="020B0302020104020203" pitchFamily="34" charset="-79"/>
              </a:rPr>
              <a:t>Added value ERC </a:t>
            </a:r>
            <a:r>
              <a:rPr lang="en" sz="4000" dirty="0" err="1">
                <a:solidFill>
                  <a:srgbClr val="0070C0"/>
                </a:solidFill>
                <a:cs typeface="Gill Sans Light" panose="020B0302020104020203" pitchFamily="34" charset="-79"/>
              </a:rPr>
              <a:t>AdG</a:t>
            </a:r>
            <a:r>
              <a:rPr lang="en" sz="4000" dirty="0">
                <a:solidFill>
                  <a:srgbClr val="0070C0"/>
                </a:solidFill>
                <a:cs typeface="Gill Sans Light" panose="020B0302020104020203" pitchFamily="34" charset="-79"/>
              </a:rPr>
              <a:t> project</a:t>
            </a:r>
            <a:endParaRPr lang="nb-NO" sz="4000" dirty="0">
              <a:solidFill>
                <a:srgbClr val="0070C0"/>
              </a:solidFill>
              <a:ea typeface="ＭＳ Ｐゴシック" charset="0"/>
              <a:cs typeface="Gill Sans Light" panose="020B0302020104020203" pitchFamily="34" charset="-79"/>
            </a:endParaRPr>
          </a:p>
        </p:txBody>
      </p:sp>
      <p:sp>
        <p:nvSpPr>
          <p:cNvPr id="4" name="Google Shape;106;p15">
            <a:extLst>
              <a:ext uri="{FF2B5EF4-FFF2-40B4-BE49-F238E27FC236}">
                <a16:creationId xmlns:a16="http://schemas.microsoft.com/office/drawing/2014/main" id="{198E3624-E6EF-BD46-9112-13FDE52A49C3}"/>
              </a:ext>
            </a:extLst>
          </p:cNvPr>
          <p:cNvSpPr txBox="1">
            <a:spLocks/>
          </p:cNvSpPr>
          <p:nvPr/>
        </p:nvSpPr>
        <p:spPr>
          <a:xfrm>
            <a:off x="8626" y="831688"/>
            <a:ext cx="5303962" cy="1714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>
              <a:spcBef>
                <a:spcPts val="480"/>
              </a:spcBef>
              <a:buFont typeface="Arial"/>
              <a:buNone/>
            </a:pPr>
            <a:r>
              <a:rPr lang="nb-NO" sz="1500" b="1" dirty="0">
                <a:solidFill>
                  <a:schemeClr val="dk1"/>
                </a:solidFill>
                <a:latin typeface="+mn-lt"/>
              </a:rPr>
              <a:t>Networks</a:t>
            </a:r>
          </a:p>
          <a:p>
            <a:pPr indent="0">
              <a:spcBef>
                <a:spcPts val="480"/>
              </a:spcBef>
              <a:buFont typeface="Arial"/>
              <a:buNone/>
            </a:pPr>
            <a:r>
              <a:rPr lang="nb-NO" sz="1500" dirty="0" err="1">
                <a:solidFill>
                  <a:schemeClr val="dk1"/>
                </a:solidFill>
                <a:latin typeface="+mn-lt"/>
              </a:rPr>
              <a:t>Early</a:t>
            </a:r>
            <a:r>
              <a:rPr lang="nb-NO" sz="1500" dirty="0">
                <a:solidFill>
                  <a:schemeClr val="dk1"/>
                </a:solidFill>
                <a:latin typeface="+mn-lt"/>
              </a:rPr>
              <a:t> Growth Genetics (EGG)</a:t>
            </a:r>
          </a:p>
          <a:p>
            <a:pPr indent="0">
              <a:spcBef>
                <a:spcPts val="480"/>
              </a:spcBef>
              <a:buNone/>
            </a:pPr>
            <a:r>
              <a:rPr lang="nb-NO" sz="1500" dirty="0">
                <a:solidFill>
                  <a:schemeClr val="dk1"/>
                </a:solidFill>
                <a:latin typeface="+mn-lt"/>
              </a:rPr>
              <a:t>Genetic </a:t>
            </a:r>
            <a:r>
              <a:rPr lang="nb-NO" sz="1500" dirty="0" err="1">
                <a:solidFill>
                  <a:schemeClr val="dk1"/>
                </a:solidFill>
                <a:latin typeface="+mn-lt"/>
              </a:rPr>
              <a:t>Investigation</a:t>
            </a:r>
            <a:r>
              <a:rPr lang="nb-NO" sz="1500" dirty="0">
                <a:solidFill>
                  <a:schemeClr val="dk1"/>
                </a:solidFill>
                <a:latin typeface="+mn-lt"/>
              </a:rPr>
              <a:t> </a:t>
            </a:r>
            <a:r>
              <a:rPr lang="nb-NO" sz="1500" dirty="0" err="1">
                <a:solidFill>
                  <a:schemeClr val="dk1"/>
                </a:solidFill>
                <a:latin typeface="+mn-lt"/>
              </a:rPr>
              <a:t>of</a:t>
            </a:r>
            <a:r>
              <a:rPr lang="nb-NO" sz="1500" dirty="0">
                <a:solidFill>
                  <a:schemeClr val="dk1"/>
                </a:solidFill>
                <a:latin typeface="+mn-lt"/>
              </a:rPr>
              <a:t> </a:t>
            </a:r>
            <a:r>
              <a:rPr lang="nb-NO" sz="1500" dirty="0" err="1">
                <a:solidFill>
                  <a:schemeClr val="dk1"/>
                </a:solidFill>
                <a:latin typeface="+mn-lt"/>
              </a:rPr>
              <a:t>Anthropometric</a:t>
            </a:r>
            <a:r>
              <a:rPr lang="nb-NO" sz="1500" dirty="0">
                <a:solidFill>
                  <a:schemeClr val="dk1"/>
                </a:solidFill>
                <a:latin typeface="+mn-lt"/>
              </a:rPr>
              <a:t> </a:t>
            </a:r>
            <a:r>
              <a:rPr lang="nb-NO" sz="1500" dirty="0" err="1">
                <a:solidFill>
                  <a:schemeClr val="dk1"/>
                </a:solidFill>
                <a:latin typeface="+mn-lt"/>
              </a:rPr>
              <a:t>Traits</a:t>
            </a:r>
            <a:r>
              <a:rPr lang="nb-NO" sz="1500" dirty="0">
                <a:solidFill>
                  <a:schemeClr val="dk1"/>
                </a:solidFill>
                <a:latin typeface="+mn-lt"/>
              </a:rPr>
              <a:t> (GIANT)</a:t>
            </a:r>
          </a:p>
          <a:p>
            <a:pPr indent="0">
              <a:spcBef>
                <a:spcPts val="480"/>
              </a:spcBef>
              <a:buFont typeface="Arial"/>
              <a:buNone/>
            </a:pPr>
            <a:r>
              <a:rPr lang="nb-NO" sz="1500" dirty="0">
                <a:solidFill>
                  <a:schemeClr val="dk1"/>
                </a:solidFill>
                <a:latin typeface="+mn-lt"/>
              </a:rPr>
              <a:t>Harvard, Oxford, Cambridge, MIT</a:t>
            </a:r>
          </a:p>
          <a:p>
            <a:pPr indent="0">
              <a:spcBef>
                <a:spcPts val="480"/>
              </a:spcBef>
              <a:buFont typeface="Arial"/>
              <a:buNone/>
            </a:pPr>
            <a:r>
              <a:rPr lang="nb-NO" sz="1500" dirty="0">
                <a:solidFill>
                  <a:schemeClr val="dk1"/>
                </a:solidFill>
                <a:latin typeface="+mn-lt"/>
              </a:rPr>
              <a:t>NTNU, NIPH</a:t>
            </a:r>
          </a:p>
          <a:p>
            <a:pPr marL="127000" indent="0">
              <a:buClr>
                <a:schemeClr val="dk1"/>
              </a:buClr>
              <a:buSzPts val="1600"/>
              <a:buFont typeface="Arial"/>
              <a:buNone/>
            </a:pPr>
            <a:endParaRPr lang="nb-NO" sz="1600" u="sng" dirty="0">
              <a:solidFill>
                <a:schemeClr val="dk1"/>
              </a:solidFill>
              <a:latin typeface="+mn-lt"/>
              <a:cs typeface="Gill Sans Light" panose="020B0302020104020203" pitchFamily="34" charset="-79"/>
            </a:endParaRPr>
          </a:p>
          <a:p>
            <a:pPr lvl="1" indent="-330200">
              <a:spcBef>
                <a:spcPts val="0"/>
              </a:spcBef>
              <a:buClr>
                <a:schemeClr val="dk1"/>
              </a:buClr>
              <a:buSzPts val="1600"/>
              <a:buFont typeface="Arial"/>
              <a:buChar char="-"/>
            </a:pPr>
            <a:endParaRPr lang="nb-NO" sz="1600" dirty="0">
              <a:solidFill>
                <a:schemeClr val="dk1"/>
              </a:solidFill>
              <a:latin typeface="+mn-lt"/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Font typeface="Arial"/>
              <a:buNone/>
            </a:pPr>
            <a:endParaRPr lang="nb-NO" sz="1600" dirty="0">
              <a:solidFill>
                <a:schemeClr val="dk1"/>
              </a:solidFill>
              <a:latin typeface="+mn-lt"/>
            </a:endParaRPr>
          </a:p>
        </p:txBody>
      </p:sp>
      <p:sp>
        <p:nvSpPr>
          <p:cNvPr id="5" name="Google Shape;106;p15">
            <a:extLst>
              <a:ext uri="{FF2B5EF4-FFF2-40B4-BE49-F238E27FC236}">
                <a16:creationId xmlns:a16="http://schemas.microsoft.com/office/drawing/2014/main" id="{B426385F-0399-0A44-A918-F490C400F2E2}"/>
              </a:ext>
            </a:extLst>
          </p:cNvPr>
          <p:cNvSpPr txBox="1">
            <a:spLocks/>
          </p:cNvSpPr>
          <p:nvPr/>
        </p:nvSpPr>
        <p:spPr>
          <a:xfrm>
            <a:off x="0" y="2499928"/>
            <a:ext cx="8837152" cy="2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>
              <a:lnSpc>
                <a:spcPct val="100000"/>
              </a:lnSpc>
              <a:spcBef>
                <a:spcPts val="1600"/>
              </a:spcBef>
              <a:buFont typeface="Arial"/>
              <a:buNone/>
            </a:pPr>
            <a:r>
              <a:rPr lang="nb-NO" sz="1500" b="1" dirty="0">
                <a:solidFill>
                  <a:schemeClr val="dk1"/>
                </a:solidFill>
                <a:latin typeface="+mn-lt"/>
              </a:rPr>
              <a:t>Publications</a:t>
            </a:r>
          </a:p>
          <a:p>
            <a:pPr indent="0">
              <a:lnSpc>
                <a:spcPct val="100000"/>
              </a:lnSpc>
              <a:spcBef>
                <a:spcPts val="1600"/>
              </a:spcBef>
              <a:buFont typeface="Arial"/>
              <a:buNone/>
            </a:pPr>
            <a:r>
              <a:rPr lang="nb-NO" sz="1500" dirty="0">
                <a:solidFill>
                  <a:schemeClr val="dk1"/>
                </a:solidFill>
                <a:latin typeface="+mn-lt"/>
              </a:rPr>
              <a:t>29 </a:t>
            </a:r>
            <a:r>
              <a:rPr lang="nb-NO" sz="1500" dirty="0" err="1">
                <a:solidFill>
                  <a:schemeClr val="dk1"/>
                </a:solidFill>
                <a:latin typeface="+mn-lt"/>
              </a:rPr>
              <a:t>published</a:t>
            </a:r>
            <a:r>
              <a:rPr lang="nb-NO" sz="1500" dirty="0">
                <a:solidFill>
                  <a:schemeClr val="dk1"/>
                </a:solidFill>
                <a:latin typeface="+mn-lt"/>
              </a:rPr>
              <a:t> </a:t>
            </a:r>
            <a:r>
              <a:rPr lang="nb-NO" sz="1500" dirty="0" err="1">
                <a:solidFill>
                  <a:schemeClr val="dk1"/>
                </a:solidFill>
                <a:latin typeface="+mn-lt"/>
              </a:rPr>
              <a:t>papers</a:t>
            </a:r>
            <a:r>
              <a:rPr lang="nb-NO" sz="1500" dirty="0">
                <a:solidFill>
                  <a:schemeClr val="dk1"/>
                </a:solidFill>
                <a:latin typeface="+mn-lt"/>
              </a:rPr>
              <a:t> </a:t>
            </a:r>
            <a:r>
              <a:rPr lang="nb-NO" sz="1500" dirty="0" err="1">
                <a:solidFill>
                  <a:schemeClr val="dk1"/>
                </a:solidFill>
                <a:latin typeface="+mn-lt"/>
              </a:rPr>
              <a:t>directly</a:t>
            </a:r>
            <a:r>
              <a:rPr lang="nb-NO" sz="1500" dirty="0">
                <a:solidFill>
                  <a:schemeClr val="dk1"/>
                </a:solidFill>
                <a:latin typeface="+mn-lt"/>
              </a:rPr>
              <a:t> or </a:t>
            </a:r>
            <a:r>
              <a:rPr lang="nb-NO" sz="1500" dirty="0" err="1">
                <a:solidFill>
                  <a:schemeClr val="dk1"/>
                </a:solidFill>
                <a:latin typeface="+mn-lt"/>
              </a:rPr>
              <a:t>indirectly</a:t>
            </a:r>
            <a:r>
              <a:rPr lang="nb-NO" sz="1500" dirty="0">
                <a:solidFill>
                  <a:schemeClr val="dk1"/>
                </a:solidFill>
                <a:latin typeface="+mn-lt"/>
              </a:rPr>
              <a:t> </a:t>
            </a:r>
            <a:r>
              <a:rPr lang="nb-NO" sz="1500" dirty="0" err="1">
                <a:solidFill>
                  <a:schemeClr val="dk1"/>
                </a:solidFill>
                <a:latin typeface="+mn-lt"/>
              </a:rPr>
              <a:t>tied</a:t>
            </a:r>
            <a:r>
              <a:rPr lang="nb-NO" sz="1500" dirty="0">
                <a:solidFill>
                  <a:schemeClr val="dk1"/>
                </a:solidFill>
                <a:latin typeface="+mn-lt"/>
              </a:rPr>
              <a:t> to </a:t>
            </a:r>
            <a:r>
              <a:rPr lang="nb-NO" sz="1500" dirty="0" err="1">
                <a:solidFill>
                  <a:schemeClr val="dk1"/>
                </a:solidFill>
                <a:latin typeface="+mn-lt"/>
              </a:rPr>
              <a:t>the</a:t>
            </a:r>
            <a:r>
              <a:rPr lang="nb-NO" sz="1500" dirty="0">
                <a:solidFill>
                  <a:schemeClr val="dk1"/>
                </a:solidFill>
                <a:latin typeface="+mn-lt"/>
              </a:rPr>
              <a:t> ERC Project</a:t>
            </a:r>
          </a:p>
          <a:p>
            <a:pPr indent="0">
              <a:lnSpc>
                <a:spcPct val="100000"/>
              </a:lnSpc>
              <a:spcBef>
                <a:spcPts val="1600"/>
              </a:spcBef>
              <a:buFont typeface="Arial"/>
              <a:buNone/>
            </a:pPr>
            <a:r>
              <a:rPr lang="nb-NO" sz="1500" dirty="0">
                <a:solidFill>
                  <a:schemeClr val="dk1"/>
                </a:solidFill>
                <a:latin typeface="+mn-lt"/>
              </a:rPr>
              <a:t>Co-</a:t>
            </a:r>
            <a:r>
              <a:rPr lang="nb-NO" sz="1500" dirty="0" err="1">
                <a:solidFill>
                  <a:schemeClr val="dk1"/>
                </a:solidFill>
                <a:latin typeface="+mn-lt"/>
              </a:rPr>
              <a:t>authored</a:t>
            </a:r>
            <a:r>
              <a:rPr lang="nb-NO" sz="1500" dirty="0">
                <a:solidFill>
                  <a:schemeClr val="dk1"/>
                </a:solidFill>
                <a:latin typeface="+mn-lt"/>
              </a:rPr>
              <a:t>: 3 </a:t>
            </a:r>
            <a:r>
              <a:rPr lang="nb-NO" sz="1500" i="1" dirty="0">
                <a:solidFill>
                  <a:schemeClr val="dk1"/>
                </a:solidFill>
                <a:latin typeface="+mn-lt"/>
              </a:rPr>
              <a:t>Nature</a:t>
            </a:r>
            <a:r>
              <a:rPr lang="nb-NO" sz="1500" dirty="0">
                <a:solidFill>
                  <a:schemeClr val="dk1"/>
                </a:solidFill>
                <a:latin typeface="+mn-lt"/>
              </a:rPr>
              <a:t>, 1 </a:t>
            </a:r>
            <a:r>
              <a:rPr lang="nb-NO" sz="1500" i="1" dirty="0">
                <a:solidFill>
                  <a:schemeClr val="dk1"/>
                </a:solidFill>
                <a:latin typeface="+mn-lt"/>
              </a:rPr>
              <a:t>Nature </a:t>
            </a:r>
            <a:r>
              <a:rPr lang="nb-NO" sz="1500" i="1" dirty="0" err="1">
                <a:solidFill>
                  <a:schemeClr val="dk1"/>
                </a:solidFill>
                <a:latin typeface="+mn-lt"/>
              </a:rPr>
              <a:t>Commun</a:t>
            </a:r>
            <a:r>
              <a:rPr lang="nb-NO" sz="1500" dirty="0">
                <a:solidFill>
                  <a:schemeClr val="dk1"/>
                </a:solidFill>
                <a:latin typeface="+mn-lt"/>
              </a:rPr>
              <a:t>, 4 </a:t>
            </a:r>
            <a:r>
              <a:rPr lang="nb-NO" sz="1500" i="1" dirty="0">
                <a:solidFill>
                  <a:schemeClr val="dk1"/>
                </a:solidFill>
                <a:latin typeface="+mn-lt"/>
              </a:rPr>
              <a:t>Nature Genet</a:t>
            </a:r>
            <a:r>
              <a:rPr lang="nb-NO" sz="1500" dirty="0">
                <a:solidFill>
                  <a:schemeClr val="dk1"/>
                </a:solidFill>
                <a:latin typeface="+mn-lt"/>
              </a:rPr>
              <a:t>, 1 </a:t>
            </a:r>
            <a:r>
              <a:rPr lang="nb-NO" sz="1500" i="1" dirty="0">
                <a:solidFill>
                  <a:schemeClr val="dk1"/>
                </a:solidFill>
                <a:latin typeface="+mn-lt"/>
              </a:rPr>
              <a:t>JAMA</a:t>
            </a:r>
            <a:r>
              <a:rPr lang="nb-NO" sz="1500" dirty="0">
                <a:solidFill>
                  <a:schemeClr val="dk1"/>
                </a:solidFill>
                <a:latin typeface="+mn-lt"/>
              </a:rPr>
              <a:t>, 1 </a:t>
            </a:r>
            <a:r>
              <a:rPr lang="nb-NO" sz="1500" i="1" dirty="0">
                <a:solidFill>
                  <a:schemeClr val="dk1"/>
                </a:solidFill>
                <a:latin typeface="+mn-lt"/>
              </a:rPr>
              <a:t>PNAS</a:t>
            </a:r>
            <a:r>
              <a:rPr lang="nb-NO" sz="1500" dirty="0">
                <a:solidFill>
                  <a:schemeClr val="dk1"/>
                </a:solidFill>
                <a:latin typeface="+mn-lt"/>
              </a:rPr>
              <a:t>, 1 </a:t>
            </a:r>
            <a:r>
              <a:rPr lang="nb-NO" sz="1500" i="1" dirty="0" err="1">
                <a:solidFill>
                  <a:schemeClr val="dk1"/>
                </a:solidFill>
                <a:latin typeface="+mn-lt"/>
              </a:rPr>
              <a:t>PLoS</a:t>
            </a:r>
            <a:r>
              <a:rPr lang="nb-NO" sz="1500" i="1" dirty="0">
                <a:solidFill>
                  <a:schemeClr val="dk1"/>
                </a:solidFill>
                <a:latin typeface="+mn-lt"/>
              </a:rPr>
              <a:t> </a:t>
            </a:r>
            <a:r>
              <a:rPr lang="nb-NO" sz="1500" i="1" dirty="0" err="1">
                <a:solidFill>
                  <a:schemeClr val="dk1"/>
                </a:solidFill>
                <a:latin typeface="+mn-lt"/>
              </a:rPr>
              <a:t>Medicine</a:t>
            </a:r>
            <a:r>
              <a:rPr lang="nb-NO" sz="1500" i="1" dirty="0">
                <a:solidFill>
                  <a:schemeClr val="dk1"/>
                </a:solidFill>
                <a:latin typeface="+mn-lt"/>
              </a:rPr>
              <a:t>, ++</a:t>
            </a:r>
          </a:p>
          <a:p>
            <a:pPr indent="0">
              <a:lnSpc>
                <a:spcPct val="100000"/>
              </a:lnSpc>
              <a:spcBef>
                <a:spcPts val="1600"/>
              </a:spcBef>
              <a:buFont typeface="Arial"/>
              <a:buNone/>
            </a:pPr>
            <a:r>
              <a:rPr lang="nb-NO" sz="1500" dirty="0">
                <a:solidFill>
                  <a:schemeClr val="dk1"/>
                </a:solidFill>
                <a:latin typeface="+mn-lt"/>
              </a:rPr>
              <a:t>UiB in lead: 1 </a:t>
            </a:r>
            <a:r>
              <a:rPr lang="nb-NO" sz="1500" i="1" dirty="0">
                <a:solidFill>
                  <a:schemeClr val="dk1"/>
                </a:solidFill>
                <a:latin typeface="+mn-lt"/>
              </a:rPr>
              <a:t>Nature </a:t>
            </a:r>
            <a:r>
              <a:rPr lang="nb-NO" sz="1500" i="1" dirty="0" err="1">
                <a:solidFill>
                  <a:schemeClr val="dk1"/>
                </a:solidFill>
                <a:latin typeface="+mn-lt"/>
              </a:rPr>
              <a:t>Commun</a:t>
            </a:r>
            <a:r>
              <a:rPr lang="nb-NO" sz="1500" dirty="0">
                <a:solidFill>
                  <a:schemeClr val="dk1"/>
                </a:solidFill>
                <a:latin typeface="+mn-lt"/>
              </a:rPr>
              <a:t> (</a:t>
            </a:r>
            <a:r>
              <a:rPr lang="nb-NO" sz="1500" dirty="0" err="1">
                <a:solidFill>
                  <a:schemeClr val="dk1"/>
                </a:solidFill>
                <a:latin typeface="+mn-lt"/>
              </a:rPr>
              <a:t>one</a:t>
            </a:r>
            <a:r>
              <a:rPr lang="nb-NO" sz="1500" dirty="0">
                <a:solidFill>
                  <a:schemeClr val="dk1"/>
                </a:solidFill>
                <a:latin typeface="+mn-lt"/>
              </a:rPr>
              <a:t> line), 1 </a:t>
            </a:r>
            <a:r>
              <a:rPr lang="nb-NO" sz="1500" i="1" dirty="0">
                <a:solidFill>
                  <a:schemeClr val="dk1"/>
                </a:solidFill>
                <a:latin typeface="+mn-lt"/>
              </a:rPr>
              <a:t>Nature Genet</a:t>
            </a:r>
            <a:r>
              <a:rPr lang="nb-NO" sz="1500" dirty="0">
                <a:solidFill>
                  <a:schemeClr val="dk1"/>
                </a:solidFill>
                <a:latin typeface="+mn-lt"/>
              </a:rPr>
              <a:t>, 1 </a:t>
            </a:r>
            <a:r>
              <a:rPr lang="nb-NO" sz="1500" i="1" dirty="0">
                <a:solidFill>
                  <a:schemeClr val="dk1"/>
                </a:solidFill>
                <a:latin typeface="+mn-lt"/>
              </a:rPr>
              <a:t>Nature </a:t>
            </a:r>
            <a:r>
              <a:rPr lang="nb-NO" sz="1500" i="1" dirty="0" err="1">
                <a:solidFill>
                  <a:schemeClr val="dk1"/>
                </a:solidFill>
                <a:latin typeface="+mn-lt"/>
              </a:rPr>
              <a:t>Reviews</a:t>
            </a:r>
            <a:endParaRPr lang="nb-NO" sz="1500" i="1" dirty="0">
              <a:solidFill>
                <a:schemeClr val="dk1"/>
              </a:solidFill>
              <a:latin typeface="+mn-lt"/>
            </a:endParaRPr>
          </a:p>
          <a:p>
            <a:pPr indent="0">
              <a:lnSpc>
                <a:spcPct val="100000"/>
              </a:lnSpc>
              <a:spcBef>
                <a:spcPts val="1600"/>
              </a:spcBef>
              <a:buFont typeface="Arial"/>
              <a:buNone/>
            </a:pPr>
            <a:r>
              <a:rPr lang="nb-NO" sz="1500" b="1" dirty="0" err="1">
                <a:solidFill>
                  <a:srgbClr val="FF0000"/>
                </a:solidFill>
                <a:latin typeface="+mn-lt"/>
              </a:rPr>
              <a:t>Now</a:t>
            </a:r>
            <a:r>
              <a:rPr lang="nb-NO" sz="15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nb-NO" sz="1500" b="1" dirty="0" err="1">
                <a:solidFill>
                  <a:srgbClr val="FF0000"/>
                </a:solidFill>
                <a:latin typeface="+mn-lt"/>
              </a:rPr>
              <a:t>focusing</a:t>
            </a:r>
            <a:r>
              <a:rPr lang="nb-NO" sz="15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nb-NO" sz="1500" b="1" dirty="0" err="1">
                <a:solidFill>
                  <a:srgbClr val="FF0000"/>
                </a:solidFill>
                <a:latin typeface="+mn-lt"/>
              </a:rPr>
              <a:t>on</a:t>
            </a:r>
            <a:r>
              <a:rPr lang="nb-NO" sz="15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nb-NO" sz="1500" b="1" dirty="0" err="1">
                <a:solidFill>
                  <a:srgbClr val="FF0000"/>
                </a:solidFill>
                <a:latin typeface="+mn-lt"/>
              </a:rPr>
              <a:t>parent</a:t>
            </a:r>
            <a:r>
              <a:rPr lang="nb-NO" sz="15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nb-NO" sz="1500" b="1" dirty="0" err="1">
                <a:solidFill>
                  <a:srgbClr val="FF0000"/>
                </a:solidFill>
                <a:latin typeface="+mn-lt"/>
              </a:rPr>
              <a:t>of</a:t>
            </a:r>
            <a:r>
              <a:rPr lang="nb-NO" sz="15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nb-NO" sz="1500" b="1" dirty="0" err="1">
                <a:solidFill>
                  <a:srgbClr val="FF0000"/>
                </a:solidFill>
                <a:latin typeface="+mn-lt"/>
              </a:rPr>
              <a:t>origin</a:t>
            </a:r>
            <a:r>
              <a:rPr lang="nb-NO" sz="15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nb-NO" sz="1500" b="1" dirty="0" err="1">
                <a:solidFill>
                  <a:srgbClr val="FF0000"/>
                </a:solidFill>
                <a:latin typeface="+mn-lt"/>
              </a:rPr>
              <a:t>effects</a:t>
            </a:r>
            <a:r>
              <a:rPr lang="nb-NO" sz="1500" b="1" dirty="0">
                <a:solidFill>
                  <a:srgbClr val="FF0000"/>
                </a:solidFill>
                <a:latin typeface="+mn-lt"/>
              </a:rPr>
              <a:t> and placenta</a:t>
            </a:r>
          </a:p>
          <a:p>
            <a:pPr marL="127000" indent="0">
              <a:buClr>
                <a:schemeClr val="dk1"/>
              </a:buClr>
              <a:buSzPts val="1600"/>
              <a:buFont typeface="Arial"/>
              <a:buNone/>
            </a:pPr>
            <a:endParaRPr lang="nb-NO" sz="1600" u="sng" dirty="0">
              <a:solidFill>
                <a:schemeClr val="dk1"/>
              </a:solidFill>
              <a:latin typeface="+mn-lt"/>
              <a:cs typeface="Gill Sans Light" panose="020B0302020104020203" pitchFamily="34" charset="-79"/>
            </a:endParaRPr>
          </a:p>
          <a:p>
            <a:pPr lvl="1" indent="-330200">
              <a:spcBef>
                <a:spcPts val="0"/>
              </a:spcBef>
              <a:buClr>
                <a:schemeClr val="dk1"/>
              </a:buClr>
              <a:buSzPts val="1600"/>
              <a:buFont typeface="Arial"/>
              <a:buChar char="-"/>
            </a:pPr>
            <a:endParaRPr lang="nb-NO" sz="1600" dirty="0">
              <a:solidFill>
                <a:schemeClr val="dk1"/>
              </a:solidFill>
              <a:latin typeface="+mn-lt"/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Font typeface="Arial"/>
              <a:buNone/>
            </a:pPr>
            <a:endParaRPr lang="nb-NO" sz="1600" dirty="0">
              <a:solidFill>
                <a:schemeClr val="dk1"/>
              </a:solidFill>
              <a:latin typeface="+mn-lt"/>
            </a:endParaRPr>
          </a:p>
        </p:txBody>
      </p:sp>
      <p:sp>
        <p:nvSpPr>
          <p:cNvPr id="8" name="Google Shape;106;p15">
            <a:extLst>
              <a:ext uri="{FF2B5EF4-FFF2-40B4-BE49-F238E27FC236}">
                <a16:creationId xmlns:a16="http://schemas.microsoft.com/office/drawing/2014/main" id="{B1F0A94A-27F3-1841-BB03-1939304A7768}"/>
              </a:ext>
            </a:extLst>
          </p:cNvPr>
          <p:cNvSpPr txBox="1">
            <a:spLocks/>
          </p:cNvSpPr>
          <p:nvPr/>
        </p:nvSpPr>
        <p:spPr>
          <a:xfrm>
            <a:off x="4684052" y="828874"/>
            <a:ext cx="4428418" cy="1714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>
              <a:spcBef>
                <a:spcPts val="480"/>
              </a:spcBef>
              <a:buFont typeface="Arial"/>
              <a:buNone/>
            </a:pPr>
            <a:r>
              <a:rPr lang="nb-NO" sz="1500" b="1" dirty="0">
                <a:solidFill>
                  <a:schemeClr val="dk1"/>
                </a:solidFill>
                <a:latin typeface="+mn-lt"/>
              </a:rPr>
              <a:t>Data </a:t>
            </a:r>
            <a:r>
              <a:rPr lang="nb-NO" sz="1500" b="1" dirty="0" err="1">
                <a:solidFill>
                  <a:schemeClr val="dk1"/>
                </a:solidFill>
                <a:latin typeface="+mn-lt"/>
              </a:rPr>
              <a:t>source</a:t>
            </a:r>
            <a:endParaRPr lang="nb-NO" sz="1500" b="1" dirty="0">
              <a:solidFill>
                <a:schemeClr val="dk1"/>
              </a:solidFill>
              <a:latin typeface="+mn-lt"/>
            </a:endParaRPr>
          </a:p>
          <a:p>
            <a:pPr indent="0">
              <a:spcBef>
                <a:spcPts val="480"/>
              </a:spcBef>
              <a:buFont typeface="Arial"/>
              <a:buNone/>
            </a:pPr>
            <a:r>
              <a:rPr lang="nb-NO" sz="1500" dirty="0">
                <a:solidFill>
                  <a:schemeClr val="dk1"/>
                </a:solidFill>
                <a:latin typeface="+mn-lt"/>
              </a:rPr>
              <a:t>UiB-NIPH-UiO NTNU-UiTø  </a:t>
            </a:r>
            <a:r>
              <a:rPr lang="nb-NO" sz="1500" dirty="0" err="1">
                <a:solidFill>
                  <a:schemeClr val="dk1"/>
                </a:solidFill>
                <a:latin typeface="+mn-lt"/>
              </a:rPr>
              <a:t>agreement</a:t>
            </a:r>
            <a:r>
              <a:rPr lang="nb-NO" sz="1500" dirty="0">
                <a:solidFill>
                  <a:schemeClr val="dk1"/>
                </a:solidFill>
                <a:latin typeface="+mn-lt"/>
              </a:rPr>
              <a:t> (HARVEST)</a:t>
            </a:r>
          </a:p>
          <a:p>
            <a:pPr indent="0">
              <a:spcBef>
                <a:spcPts val="480"/>
              </a:spcBef>
              <a:buFont typeface="Arial"/>
              <a:buNone/>
            </a:pPr>
            <a:r>
              <a:rPr lang="nb-NO" sz="1500" dirty="0">
                <a:solidFill>
                  <a:schemeClr val="dk1"/>
                </a:solidFill>
                <a:latin typeface="+mn-lt"/>
              </a:rPr>
              <a:t>84,000 GWAS data </a:t>
            </a:r>
            <a:r>
              <a:rPr lang="nb-NO" sz="1500" dirty="0" err="1">
                <a:solidFill>
                  <a:schemeClr val="dk1"/>
                </a:solidFill>
                <a:latin typeface="+mn-lt"/>
              </a:rPr>
              <a:t>available</a:t>
            </a:r>
            <a:r>
              <a:rPr lang="nb-NO" sz="1500" dirty="0">
                <a:solidFill>
                  <a:schemeClr val="dk1"/>
                </a:solidFill>
                <a:latin typeface="+mn-lt"/>
              </a:rPr>
              <a:t> </a:t>
            </a:r>
            <a:r>
              <a:rPr lang="nb-NO" sz="1500" dirty="0" err="1">
                <a:solidFill>
                  <a:schemeClr val="dk1"/>
                </a:solidFill>
                <a:latin typeface="+mn-lt"/>
              </a:rPr>
              <a:t>now</a:t>
            </a:r>
            <a:endParaRPr lang="nb-NO" sz="1500" dirty="0">
              <a:solidFill>
                <a:schemeClr val="dk1"/>
              </a:solidFill>
              <a:latin typeface="+mn-lt"/>
            </a:endParaRPr>
          </a:p>
          <a:p>
            <a:pPr indent="0">
              <a:spcBef>
                <a:spcPts val="480"/>
              </a:spcBef>
              <a:buFont typeface="Arial"/>
              <a:buNone/>
            </a:pPr>
            <a:r>
              <a:rPr lang="nb-NO" sz="1500" dirty="0" err="1">
                <a:solidFill>
                  <a:schemeClr val="dk1"/>
                </a:solidFill>
                <a:latin typeface="+mn-lt"/>
              </a:rPr>
              <a:t>Working</a:t>
            </a:r>
            <a:r>
              <a:rPr lang="nb-NO" sz="1500" dirty="0">
                <a:solidFill>
                  <a:schemeClr val="dk1"/>
                </a:solidFill>
                <a:latin typeface="+mn-lt"/>
              </a:rPr>
              <a:t> </a:t>
            </a:r>
            <a:r>
              <a:rPr lang="nb-NO" sz="1500" dirty="0" err="1">
                <a:solidFill>
                  <a:schemeClr val="dk1"/>
                </a:solidFill>
                <a:latin typeface="+mn-lt"/>
              </a:rPr>
              <a:t>on</a:t>
            </a:r>
            <a:r>
              <a:rPr lang="nb-NO" sz="1500" dirty="0">
                <a:solidFill>
                  <a:schemeClr val="dk1"/>
                </a:solidFill>
                <a:latin typeface="+mn-lt"/>
              </a:rPr>
              <a:t> </a:t>
            </a:r>
            <a:r>
              <a:rPr lang="nb-NO" sz="1500" dirty="0" err="1">
                <a:solidFill>
                  <a:schemeClr val="dk1"/>
                </a:solidFill>
                <a:latin typeface="+mn-lt"/>
              </a:rPr>
              <a:t>genotyping</a:t>
            </a:r>
            <a:r>
              <a:rPr lang="nb-NO" sz="1500" dirty="0">
                <a:solidFill>
                  <a:schemeClr val="dk1"/>
                </a:solidFill>
                <a:latin typeface="+mn-lt"/>
              </a:rPr>
              <a:t> all 270,000 samples (Ole Andreassen, Camilla Stoltenberg, </a:t>
            </a:r>
            <a:r>
              <a:rPr lang="nb-NO" sz="1500" dirty="0" err="1">
                <a:solidFill>
                  <a:schemeClr val="dk1"/>
                </a:solidFill>
                <a:latin typeface="+mn-lt"/>
              </a:rPr>
              <a:t>others</a:t>
            </a:r>
            <a:r>
              <a:rPr lang="nb-NO" sz="1500" dirty="0">
                <a:solidFill>
                  <a:schemeClr val="dk1"/>
                </a:solidFill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5992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45626"/>
          </a:xfrm>
        </p:spPr>
        <p:txBody>
          <a:bodyPr>
            <a:normAutofit fontScale="90000"/>
          </a:bodyPr>
          <a:lstStyle/>
          <a:p>
            <a:pPr algn="l"/>
            <a:r>
              <a:rPr lang="nb-NO" sz="32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VISION: National diabetes registers w/</a:t>
            </a:r>
            <a:r>
              <a:rPr lang="nb-NO" sz="32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biobanks</a:t>
            </a:r>
            <a:r>
              <a:rPr lang="nb-NO" sz="32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0-100</a:t>
            </a:r>
          </a:p>
        </p:txBody>
      </p:sp>
      <p:pic>
        <p:nvPicPr>
          <p:cNvPr id="4" name="Google Shape;91;p13">
            <a:extLst>
              <a:ext uri="{FF2B5EF4-FFF2-40B4-BE49-F238E27FC236}">
                <a16:creationId xmlns:a16="http://schemas.microsoft.com/office/drawing/2014/main" id="{D8C76750-B13C-0041-87FF-E73CEA907A0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4991"/>
          <a:stretch/>
        </p:blipFill>
        <p:spPr>
          <a:xfrm>
            <a:off x="443378" y="1545021"/>
            <a:ext cx="8257244" cy="33989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365DB8-371F-BB43-A1D3-5B62BE4D8578}"/>
              </a:ext>
            </a:extLst>
          </p:cNvPr>
          <p:cNvSpPr txBox="1"/>
          <p:nvPr/>
        </p:nvSpPr>
        <p:spPr>
          <a:xfrm>
            <a:off x="1576553" y="856650"/>
            <a:ext cx="5080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/>
              <a:t>MoBa</a:t>
            </a:r>
            <a:r>
              <a:rPr lang="nb-NO" dirty="0"/>
              <a:t>              </a:t>
            </a:r>
            <a:r>
              <a:rPr lang="nb-NO" dirty="0" err="1"/>
              <a:t>Childhood</a:t>
            </a:r>
            <a:r>
              <a:rPr lang="nb-NO" dirty="0"/>
              <a:t> diabetes   Adult diabetes?? </a:t>
            </a:r>
          </a:p>
          <a:p>
            <a:r>
              <a:rPr lang="nb-NO" dirty="0"/>
              <a:t>               </a:t>
            </a:r>
            <a:r>
              <a:rPr lang="nb-NO" dirty="0" err="1"/>
              <a:t>Monogenic</a:t>
            </a:r>
            <a:r>
              <a:rPr lang="nb-NO" dirty="0"/>
              <a:t> diabetes</a:t>
            </a:r>
          </a:p>
        </p:txBody>
      </p:sp>
    </p:spTree>
    <p:extLst>
      <p:ext uri="{BB962C8B-B14F-4D97-AF65-F5344CB8AC3E}">
        <p14:creationId xmlns:p14="http://schemas.microsoft.com/office/powerpoint/2010/main" val="96687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45626"/>
          </a:xfrm>
        </p:spPr>
        <p:txBody>
          <a:bodyPr>
            <a:normAutofit/>
          </a:bodyPr>
          <a:lstStyle/>
          <a:p>
            <a:pPr algn="l"/>
            <a:r>
              <a:rPr lang="nb-NO" sz="32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Which</a:t>
            </a:r>
            <a:r>
              <a:rPr lang="nb-NO" sz="32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nb-NO" sz="32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are</a:t>
            </a:r>
            <a:r>
              <a:rPr lang="nb-NO" sz="32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nb-NO" sz="32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</a:t>
            </a:r>
            <a:r>
              <a:rPr lang="nb-NO" sz="32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diabetes </a:t>
            </a:r>
            <a:r>
              <a:rPr lang="nb-NO" sz="32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biobanks</a:t>
            </a:r>
            <a:r>
              <a:rPr lang="nb-NO" sz="32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in Norway?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02845" y="945629"/>
            <a:ext cx="8442144" cy="39507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/>
              <a:buChar char="o"/>
            </a:pP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Childhood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Diabetes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Registry</a:t>
            </a:r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Courier New"/>
              <a:buChar char="o"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6 100; data, serum, EDTA</a:t>
            </a:r>
          </a:p>
          <a:p>
            <a:pPr lvl="1">
              <a:buFont typeface="Courier New"/>
              <a:buChar char="o"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GWAS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all</a:t>
            </a:r>
          </a:p>
          <a:p>
            <a:pPr lvl="1">
              <a:buFont typeface="Courier New"/>
              <a:buChar char="o"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Panel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exome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2 000</a:t>
            </a:r>
          </a:p>
          <a:p>
            <a:pPr lvl="1">
              <a:buFont typeface="Courier New"/>
              <a:buChar char="o"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Novo Nordisk Fonden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WGS (18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mNOK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)   </a:t>
            </a:r>
          </a:p>
          <a:p>
            <a:pPr>
              <a:buFont typeface="Courier New"/>
              <a:buChar char="o"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MODY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Registry</a:t>
            </a:r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Courier New"/>
              <a:buChar char="o"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2 200; data, EDTA, serum (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buFont typeface="Courier New"/>
              <a:buChar char="o"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GWAS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all, WES 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350</a:t>
            </a:r>
          </a:p>
        </p:txBody>
      </p:sp>
    </p:spTree>
    <p:extLst>
      <p:ext uri="{BB962C8B-B14F-4D97-AF65-F5344CB8AC3E}">
        <p14:creationId xmlns:p14="http://schemas.microsoft.com/office/powerpoint/2010/main" val="323503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45626"/>
          </a:xfrm>
        </p:spPr>
        <p:txBody>
          <a:bodyPr>
            <a:normAutofit/>
          </a:bodyPr>
          <a:lstStyle/>
          <a:p>
            <a:pPr algn="l"/>
            <a:r>
              <a:rPr lang="nb-NO" sz="32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 </a:t>
            </a:r>
            <a:r>
              <a:rPr lang="nb-NO" sz="32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biobank</a:t>
            </a:r>
            <a:r>
              <a:rPr lang="nb-NO" sz="32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for </a:t>
            </a:r>
            <a:r>
              <a:rPr lang="nb-NO" sz="32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</a:t>
            </a:r>
            <a:r>
              <a:rPr lang="nb-NO" sz="32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adult diabetes </a:t>
            </a:r>
            <a:r>
              <a:rPr lang="nb-NO" sz="32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registry</a:t>
            </a:r>
            <a:endParaRPr lang="nb-NO" sz="3200" dirty="0">
              <a:solidFill>
                <a:srgbClr val="0070C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02845" y="945629"/>
            <a:ext cx="8442144" cy="3950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Registry</a:t>
            </a:r>
            <a:r>
              <a:rPr lang="nb-NO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establised</a:t>
            </a:r>
            <a:r>
              <a:rPr lang="nb-NO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2016</a:t>
            </a:r>
          </a:p>
          <a:p>
            <a:pPr>
              <a:buFont typeface="Courier New"/>
              <a:buChar char="o"/>
            </a:pPr>
            <a:r>
              <a:rPr lang="nb-NO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hospitals in Norway, GPs in progress</a:t>
            </a:r>
          </a:p>
          <a:p>
            <a:pPr>
              <a:buFont typeface="Courier New"/>
              <a:buChar char="o"/>
            </a:pPr>
            <a:r>
              <a:rPr lang="nb-NO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58 120 </a:t>
            </a:r>
            <a:r>
              <a:rPr lang="nb-NO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registered</a:t>
            </a:r>
            <a:r>
              <a:rPr lang="nb-NO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(31.12.18)</a:t>
            </a:r>
          </a:p>
          <a:p>
            <a:pPr>
              <a:buFont typeface="Courier New"/>
              <a:buChar char="o"/>
            </a:pPr>
            <a:endParaRPr lang="nb-NO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b-NO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Biobank</a:t>
            </a:r>
            <a:r>
              <a:rPr lang="nb-NO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established</a:t>
            </a:r>
            <a:r>
              <a:rPr lang="nb-NO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2019</a:t>
            </a:r>
          </a:p>
          <a:p>
            <a:pPr>
              <a:buFont typeface="Courier New"/>
              <a:buChar char="o"/>
            </a:pPr>
            <a:r>
              <a:rPr lang="nb-NO" sz="2800" dirty="0">
                <a:latin typeface="Arial" panose="020B0604020202020204" pitchFamily="34" charset="0"/>
                <a:cs typeface="Arial" panose="020B0604020202020204" pitchFamily="34" charset="0"/>
              </a:rPr>
              <a:t>7 636 </a:t>
            </a:r>
            <a:r>
              <a:rPr lang="nb-NO" sz="2800" dirty="0" err="1">
                <a:latin typeface="Arial" panose="020B0604020202020204" pitchFamily="34" charset="0"/>
                <a:cs typeface="Arial" panose="020B0604020202020204" pitchFamily="34" charset="0"/>
              </a:rPr>
              <a:t>consents</a:t>
            </a:r>
            <a:r>
              <a:rPr lang="nb-NO" sz="2800" dirty="0">
                <a:latin typeface="Arial" panose="020B0604020202020204" pitchFamily="34" charset="0"/>
                <a:cs typeface="Arial" panose="020B0604020202020204" pitchFamily="34" charset="0"/>
              </a:rPr>
              <a:t> (20.10.19)</a:t>
            </a:r>
          </a:p>
          <a:p>
            <a:pPr>
              <a:buFont typeface="Courier New"/>
              <a:buChar char="o"/>
            </a:pPr>
            <a:r>
              <a:rPr lang="nb-NO" sz="2800" dirty="0">
                <a:latin typeface="Arial" panose="020B0604020202020204" pitchFamily="34" charset="0"/>
                <a:cs typeface="Arial" panose="020B0604020202020204" pitchFamily="34" charset="0"/>
              </a:rPr>
              <a:t>1 232 samples (20.10.19)</a:t>
            </a:r>
          </a:p>
          <a:p>
            <a:pPr>
              <a:buFont typeface="Courier New"/>
              <a:buChar char="o"/>
            </a:pPr>
            <a:r>
              <a:rPr lang="nb-NO" sz="2800" dirty="0">
                <a:latin typeface="Arial" panose="020B0604020202020204" pitchFamily="34" charset="0"/>
                <a:cs typeface="Arial" panose="020B0604020202020204" pitchFamily="34" charset="0"/>
              </a:rPr>
              <a:t>Large </a:t>
            </a:r>
            <a:r>
              <a:rPr lang="nb-NO" sz="2800" dirty="0" err="1"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nb-NO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b-NO" sz="2800" dirty="0" err="1">
                <a:latin typeface="Arial" panose="020B0604020202020204" pitchFamily="34" charset="0"/>
                <a:cs typeface="Arial" panose="020B0604020202020204" pitchFamily="34" charset="0"/>
              </a:rPr>
              <a:t>aim</a:t>
            </a:r>
            <a:r>
              <a:rPr lang="nb-NO" sz="2800" dirty="0">
                <a:latin typeface="Arial" panose="020B0604020202020204" pitchFamily="34" charset="0"/>
                <a:cs typeface="Arial" panose="020B0604020202020204" pitchFamily="34" charset="0"/>
              </a:rPr>
              <a:t> for EDTA and serum </a:t>
            </a:r>
            <a:r>
              <a:rPr lang="nb-NO" sz="2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2800" dirty="0">
                <a:latin typeface="Arial" panose="020B0604020202020204" pitchFamily="34" charset="0"/>
                <a:cs typeface="Arial" panose="020B0604020202020204" pitchFamily="34" charset="0"/>
              </a:rPr>
              <a:t> all</a:t>
            </a:r>
          </a:p>
        </p:txBody>
      </p:sp>
      <p:pic>
        <p:nvPicPr>
          <p:cNvPr id="4" name="Plassholder for innhold 4">
            <a:extLst>
              <a:ext uri="{FF2B5EF4-FFF2-40B4-BE49-F238E27FC236}">
                <a16:creationId xmlns:a16="http://schemas.microsoft.com/office/drawing/2014/main" id="{4C96F708-57BB-6640-A8A8-9CE4C8ADFB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98385" y="1313793"/>
            <a:ext cx="1849449" cy="2464995"/>
          </a:xfrm>
        </p:spPr>
      </p:pic>
    </p:spTree>
    <p:extLst>
      <p:ext uri="{BB962C8B-B14F-4D97-AF65-F5344CB8AC3E}">
        <p14:creationId xmlns:p14="http://schemas.microsoft.com/office/powerpoint/2010/main" val="58209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gpan.UIB.007\AppData\Local\Microsoft\Windows\Temporary Internet Files\Content.IE5\Z5UTGCRD\KGJ gruppen mars 2014_ Sv-Hv_JPG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" t="1959" r="3078" b="10616"/>
          <a:stretch>
            <a:fillRect/>
          </a:stretch>
        </p:blipFill>
        <p:spPr bwMode="auto">
          <a:xfrm rot="308829">
            <a:off x="2583339" y="605026"/>
            <a:ext cx="3844692" cy="2343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90963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nn-NO" b="1" dirty="0">
                <a:solidFill>
                  <a:srgbClr val="0070C0"/>
                </a:solidFill>
                <a:latin typeface="Gill Sans Light"/>
                <a:cs typeface="Gill Sans Light"/>
              </a:rPr>
              <a:t>CENTER FOR DIABETES RESEARCH</a:t>
            </a:r>
            <a:endParaRPr lang="en-US" b="1" dirty="0">
              <a:solidFill>
                <a:srgbClr val="0070C0"/>
              </a:solidFill>
              <a:latin typeface="Gill Sans Light"/>
              <a:cs typeface="Gill Sans Light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2808288"/>
            <a:ext cx="9144000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CC"/>
                </a:solidFill>
                <a:latin typeface="Gill Sans Light"/>
                <a:ea typeface="+mn-ea"/>
                <a:cs typeface="Gill Sans Light"/>
              </a:rPr>
              <a:t>Bergen Group - past &amp; present </a:t>
            </a:r>
            <a:r>
              <a:rPr lang="en-US" sz="1400" dirty="0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A </a:t>
            </a:r>
            <a:r>
              <a:rPr lang="en-US" sz="1400" dirty="0" err="1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Molven</a:t>
            </a:r>
            <a:r>
              <a:rPr lang="en-US" sz="1400" dirty="0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, O </a:t>
            </a:r>
            <a:r>
              <a:rPr lang="en-US" sz="1400" dirty="0" err="1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Søvik</a:t>
            </a:r>
            <a:r>
              <a:rPr lang="en-US" sz="1400" dirty="0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, L </a:t>
            </a:r>
            <a:r>
              <a:rPr lang="en-US" sz="1400" dirty="0" err="1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Bjørkhaug</a:t>
            </a:r>
            <a:r>
              <a:rPr lang="en-US" sz="1400" dirty="0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, K </a:t>
            </a:r>
            <a:r>
              <a:rPr lang="en-US" sz="1400" dirty="0" err="1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Fjeld</a:t>
            </a:r>
            <a:r>
              <a:rPr lang="en-US" sz="1400" dirty="0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, S</a:t>
            </a:r>
            <a:r>
              <a:rPr lang="nb-NO" sz="1400" dirty="0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 J</a:t>
            </a:r>
            <a:r>
              <a:rPr lang="en-US" sz="1400" dirty="0" err="1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ohansson</a:t>
            </a:r>
            <a:r>
              <a:rPr lang="en-US" sz="1400" dirty="0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, B Johansson, H </a:t>
            </a:r>
            <a:r>
              <a:rPr lang="en-US" sz="1400" dirty="0" err="1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Ræder</a:t>
            </a:r>
            <a:r>
              <a:rPr lang="en-US" sz="1400" dirty="0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, J </a:t>
            </a:r>
            <a:r>
              <a:rPr lang="en-US" sz="1400" dirty="0" err="1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Sagen</a:t>
            </a:r>
            <a:r>
              <a:rPr lang="en-US" sz="1400" dirty="0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, T Sandal, J </a:t>
            </a:r>
            <a:r>
              <a:rPr lang="en-US" sz="1400" dirty="0" err="1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Molnes</a:t>
            </a:r>
            <a:r>
              <a:rPr lang="en-US" sz="1400" dirty="0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, M </a:t>
            </a:r>
            <a:r>
              <a:rPr lang="en-US" sz="1400" dirty="0" err="1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Vesterhus</a:t>
            </a:r>
            <a:r>
              <a:rPr lang="en-US" sz="1400" dirty="0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, J </a:t>
            </a:r>
            <a:r>
              <a:rPr lang="en-US" sz="1400" dirty="0" err="1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Torsvik</a:t>
            </a:r>
            <a:r>
              <a:rPr lang="en-US" sz="1400" dirty="0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, JK </a:t>
            </a:r>
            <a:r>
              <a:rPr lang="en-US" sz="1400" dirty="0" err="1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Hertel</a:t>
            </a:r>
            <a:r>
              <a:rPr lang="en-US" sz="1400" dirty="0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, E </a:t>
            </a:r>
            <a:r>
              <a:rPr lang="en-US" sz="1400" dirty="0" err="1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Tjora</a:t>
            </a:r>
            <a:r>
              <a:rPr lang="en-US" sz="1400" dirty="0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, A </a:t>
            </a:r>
            <a:r>
              <a:rPr lang="en-US" sz="1400" dirty="0" err="1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Ragvin</a:t>
            </a:r>
            <a:r>
              <a:rPr lang="en-US" sz="1400" dirty="0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, K Chudasama, M </a:t>
            </a:r>
            <a:r>
              <a:rPr lang="en-US" sz="1400" dirty="0" err="1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Negahdar</a:t>
            </a:r>
            <a:r>
              <a:rPr lang="en-US" sz="1400" dirty="0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, T Hoang, L </a:t>
            </a:r>
            <a:r>
              <a:rPr lang="en-US" sz="1400" dirty="0" err="1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Najmi</a:t>
            </a:r>
            <a:r>
              <a:rPr lang="en-US" sz="1400" dirty="0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, M </a:t>
            </a:r>
            <a:r>
              <a:rPr lang="en-US" sz="1400" dirty="0" err="1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Dalva</a:t>
            </a:r>
            <a:r>
              <a:rPr lang="en-US" sz="1400" dirty="0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, G </a:t>
            </a:r>
            <a:r>
              <a:rPr lang="en-US" sz="1400" dirty="0" err="1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Helgeland</a:t>
            </a:r>
            <a:r>
              <a:rPr lang="en-US" sz="1400" dirty="0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Ø</a:t>
            </a:r>
            <a:r>
              <a:rPr lang="en-US" sz="1400" dirty="0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Helgeland</a:t>
            </a:r>
            <a:r>
              <a:rPr lang="en-US" sz="1400" dirty="0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, H Irgens, I </a:t>
            </a:r>
            <a:r>
              <a:rPr lang="en-US" sz="1400" dirty="0" err="1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Aukrust</a:t>
            </a:r>
            <a:r>
              <a:rPr lang="en-US" sz="1400" dirty="0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, M </a:t>
            </a:r>
            <a:r>
              <a:rPr lang="en-US" sz="1400" dirty="0" err="1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Vaudel</a:t>
            </a:r>
            <a:r>
              <a:rPr lang="en-US" sz="1400" dirty="0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, A </a:t>
            </a:r>
            <a:r>
              <a:rPr lang="en-US" sz="1400" dirty="0" err="1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Kaci</a:t>
            </a:r>
            <a:r>
              <a:rPr lang="en-US" sz="1400" dirty="0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, G </a:t>
            </a:r>
            <a:r>
              <a:rPr lang="en-US" sz="1400" dirty="0" err="1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Mellgren</a:t>
            </a:r>
            <a:r>
              <a:rPr lang="en-US" sz="1400" dirty="0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, O </a:t>
            </a:r>
            <a:r>
              <a:rPr lang="en-US" sz="1400" dirty="0" err="1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Nygård</a:t>
            </a:r>
            <a:r>
              <a:rPr lang="en-US" sz="1400" dirty="0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, J </a:t>
            </a:r>
            <a:r>
              <a:rPr lang="en-US" sz="1400" dirty="0" err="1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Fernø</a:t>
            </a:r>
            <a:r>
              <a:rPr lang="en-US" sz="1400" dirty="0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, M </a:t>
            </a:r>
            <a:r>
              <a:rPr lang="en-US" sz="1400" dirty="0" err="1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Solheim</a:t>
            </a:r>
            <a:r>
              <a:rPr lang="en-US" sz="1400" dirty="0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, L </a:t>
            </a:r>
            <a:r>
              <a:rPr lang="en-US" sz="1400" dirty="0" err="1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Aasmul</a:t>
            </a:r>
            <a:r>
              <a:rPr lang="en-US" sz="1400" dirty="0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, M </a:t>
            </a:r>
            <a:r>
              <a:rPr lang="en-US" sz="1400" dirty="0" err="1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Holmaas</a:t>
            </a:r>
            <a:r>
              <a:rPr lang="en-US" sz="1400" dirty="0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, A Hammer</a:t>
            </a:r>
          </a:p>
          <a:p>
            <a:pPr>
              <a:defRPr/>
            </a:pPr>
            <a:r>
              <a:rPr lang="en-US" sz="1400" dirty="0">
                <a:solidFill>
                  <a:srgbClr val="0000CC"/>
                </a:solidFill>
                <a:latin typeface="Gill Sans Light"/>
                <a:ea typeface="+mn-ea"/>
                <a:cs typeface="Gill Sans Light"/>
              </a:rPr>
              <a:t>Others from Norway </a:t>
            </a:r>
            <a:r>
              <a:rPr lang="en-US" sz="1400" dirty="0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K Dahl-</a:t>
            </a:r>
            <a:r>
              <a:rPr lang="en-US" sz="1400" dirty="0" err="1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Jørgensen</a:t>
            </a:r>
            <a:r>
              <a:rPr lang="en-US" sz="1400" dirty="0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, G </a:t>
            </a:r>
            <a:r>
              <a:rPr lang="en-US" sz="1400" dirty="0" err="1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Joner</a:t>
            </a:r>
            <a:r>
              <a:rPr lang="en-US" sz="1400" dirty="0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, T </a:t>
            </a:r>
            <a:r>
              <a:rPr lang="en-US" sz="1400" dirty="0" err="1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Skrivarhaug</a:t>
            </a:r>
            <a:r>
              <a:rPr lang="en-US" sz="1400" dirty="0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, DE </a:t>
            </a:r>
            <a:r>
              <a:rPr lang="en-US" sz="1400" dirty="0" err="1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Undlien</a:t>
            </a:r>
            <a:r>
              <a:rPr lang="en-US" sz="1400" dirty="0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, PM Thorsby, I </a:t>
            </a:r>
            <a:r>
              <a:rPr lang="en-US" sz="1400" dirty="0" err="1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Nermoen</a:t>
            </a:r>
            <a:r>
              <a:rPr lang="en-US" sz="1400" dirty="0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, I </a:t>
            </a:r>
            <a:r>
              <a:rPr lang="en-US" sz="1400" dirty="0" err="1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Følling</a:t>
            </a:r>
            <a:r>
              <a:rPr lang="en-US" sz="1400" dirty="0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, </a:t>
            </a:r>
            <a:r>
              <a:rPr lang="en-US" sz="1400" dirty="0">
                <a:latin typeface="Gill Sans Light"/>
                <a:ea typeface="+mn-ea"/>
                <a:cs typeface="Gill Sans Light"/>
              </a:rPr>
              <a:t>K </a:t>
            </a:r>
            <a:r>
              <a:rPr lang="en-US" sz="1400" dirty="0" err="1">
                <a:latin typeface="Gill Sans Light"/>
                <a:ea typeface="+mn-ea"/>
                <a:cs typeface="Gill Sans Light"/>
              </a:rPr>
              <a:t>Midthjell</a:t>
            </a:r>
            <a:r>
              <a:rPr lang="en-US" sz="1400" dirty="0">
                <a:latin typeface="Gill Sans Light"/>
                <a:ea typeface="+mn-ea"/>
                <a:cs typeface="Gill Sans Light"/>
              </a:rPr>
              <a:t>, K </a:t>
            </a:r>
            <a:r>
              <a:rPr lang="en-US" sz="1400" dirty="0" err="1">
                <a:latin typeface="Gill Sans Light"/>
                <a:ea typeface="+mn-ea"/>
                <a:cs typeface="Gill Sans Light"/>
              </a:rPr>
              <a:t>Hveem</a:t>
            </a:r>
            <a:r>
              <a:rPr lang="en-US" sz="1400" dirty="0">
                <a:latin typeface="Gill Sans Light"/>
                <a:ea typeface="+mn-ea"/>
                <a:cs typeface="Gill Sans Light"/>
              </a:rPr>
              <a:t>, O Holmen,</a:t>
            </a:r>
            <a:r>
              <a:rPr lang="en-US" sz="1400" dirty="0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 C </a:t>
            </a:r>
            <a:r>
              <a:rPr lang="en-US" sz="1400" dirty="0" err="1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Platou</a:t>
            </a:r>
            <a:r>
              <a:rPr lang="en-US" sz="1400" dirty="0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, T </a:t>
            </a:r>
            <a:r>
              <a:rPr lang="en-US" sz="1400" dirty="0" err="1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Claudi</a:t>
            </a:r>
            <a:r>
              <a:rPr lang="en-US" sz="1400" dirty="0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, D </a:t>
            </a:r>
            <a:r>
              <a:rPr lang="en-US" sz="1400" dirty="0" err="1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Aarskog</a:t>
            </a:r>
            <a:r>
              <a:rPr lang="en-US" sz="1400" dirty="0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, I </a:t>
            </a:r>
            <a:r>
              <a:rPr lang="en-US" sz="1400" dirty="0" err="1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Haldorsen</a:t>
            </a:r>
            <a:r>
              <a:rPr lang="en-US" sz="1400" dirty="0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, C Stoltenberg, P Magnus, GP </a:t>
            </a:r>
            <a:r>
              <a:rPr lang="en-US" sz="1400" dirty="0" err="1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Knutsen</a:t>
            </a:r>
            <a:r>
              <a:rPr lang="en-US" sz="1400" dirty="0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, E </a:t>
            </a:r>
            <a:r>
              <a:rPr lang="en-US" sz="1400" dirty="0" err="1">
                <a:solidFill>
                  <a:srgbClr val="000000"/>
                </a:solidFill>
                <a:latin typeface="Gill Sans Light"/>
                <a:ea typeface="+mn-ea"/>
                <a:cs typeface="Gill Sans Light"/>
              </a:rPr>
              <a:t>Husebye</a:t>
            </a:r>
            <a:endParaRPr lang="en-US" sz="1400" dirty="0">
              <a:solidFill>
                <a:srgbClr val="0000FF"/>
              </a:solidFill>
              <a:latin typeface="Gill Sans Light"/>
              <a:ea typeface="+mn-ea"/>
              <a:cs typeface="Gill Sans Light"/>
            </a:endParaRPr>
          </a:p>
          <a:p>
            <a:pPr eaLnBrk="0" hangingPunct="0">
              <a:defRPr/>
            </a:pPr>
            <a:r>
              <a:rPr lang="en-US" sz="1400" dirty="0">
                <a:solidFill>
                  <a:srgbClr val="0000FF"/>
                </a:solidFill>
                <a:latin typeface="Gill Sans Light"/>
                <a:ea typeface="+mn-ea"/>
                <a:cs typeface="Gill Sans Light"/>
              </a:rPr>
              <a:t>Abroad</a:t>
            </a:r>
            <a:r>
              <a:rPr lang="en-US" sz="1400" dirty="0">
                <a:latin typeface="Gill Sans Light"/>
                <a:ea typeface="+mn-ea"/>
                <a:cs typeface="Gill Sans Light"/>
              </a:rPr>
              <a:t> GI Bell (Chicago), (Joslin, Boston), N Beer, AT </a:t>
            </a:r>
            <a:r>
              <a:rPr lang="en-US" sz="1400" dirty="0" err="1">
                <a:latin typeface="Gill Sans Light"/>
                <a:ea typeface="+mn-ea"/>
                <a:cs typeface="Gill Sans Light"/>
              </a:rPr>
              <a:t>Hattersley</a:t>
            </a:r>
            <a:r>
              <a:rPr lang="en-US" sz="1400" dirty="0">
                <a:latin typeface="Gill Sans Light"/>
                <a:ea typeface="+mn-ea"/>
                <a:cs typeface="Gill Sans Light"/>
              </a:rPr>
              <a:t>, AL </a:t>
            </a:r>
            <a:r>
              <a:rPr lang="en-US" sz="1400" dirty="0" err="1">
                <a:latin typeface="Gill Sans Light"/>
                <a:ea typeface="+mn-ea"/>
                <a:cs typeface="Gill Sans Light"/>
              </a:rPr>
              <a:t>Gloyn</a:t>
            </a:r>
            <a:r>
              <a:rPr lang="en-US" sz="1400" dirty="0">
                <a:latin typeface="Gill Sans Light"/>
                <a:ea typeface="+mn-ea"/>
                <a:cs typeface="Gill Sans Light"/>
              </a:rPr>
              <a:t>, S </a:t>
            </a:r>
            <a:r>
              <a:rPr lang="en-US" sz="1400" dirty="0" err="1">
                <a:latin typeface="Gill Sans Light"/>
                <a:ea typeface="+mn-ea"/>
                <a:cs typeface="Gill Sans Light"/>
              </a:rPr>
              <a:t>Ellard</a:t>
            </a:r>
            <a:r>
              <a:rPr lang="en-US" sz="1400" dirty="0">
                <a:latin typeface="Gill Sans Light"/>
                <a:ea typeface="+mn-ea"/>
                <a:cs typeface="Gill Sans Light"/>
              </a:rPr>
              <a:t> (UK), D Lombardo, M </a:t>
            </a:r>
            <a:r>
              <a:rPr lang="en-US" sz="1400" dirty="0" err="1">
                <a:latin typeface="Gill Sans Light"/>
                <a:ea typeface="+mn-ea"/>
                <a:cs typeface="Gill Sans Light"/>
              </a:rPr>
              <a:t>Polak</a:t>
            </a:r>
            <a:r>
              <a:rPr lang="en-US" sz="1400" dirty="0">
                <a:latin typeface="Gill Sans Light"/>
                <a:ea typeface="+mn-ea"/>
                <a:cs typeface="Gill Sans Light"/>
              </a:rPr>
              <a:t> (France), FM </a:t>
            </a:r>
            <a:r>
              <a:rPr lang="en-US" sz="1400" dirty="0" err="1">
                <a:latin typeface="Gill Sans Light"/>
                <a:ea typeface="+mn-ea"/>
                <a:cs typeface="Gill Sans Light"/>
              </a:rPr>
              <a:t>Matschinsky</a:t>
            </a:r>
            <a:r>
              <a:rPr lang="en-US" sz="1400" dirty="0">
                <a:latin typeface="Gill Sans Light"/>
                <a:ea typeface="+mn-ea"/>
                <a:cs typeface="Gill Sans Light"/>
              </a:rPr>
              <a:t>, CA Stanley (Philadelphia), N </a:t>
            </a:r>
            <a:r>
              <a:rPr lang="en-US" sz="1400" dirty="0" err="1">
                <a:latin typeface="Gill Sans Light"/>
                <a:ea typeface="+mn-ea"/>
                <a:cs typeface="Gill Sans Light"/>
              </a:rPr>
              <a:t>Shehadeh</a:t>
            </a:r>
            <a:r>
              <a:rPr lang="en-US" sz="1400" dirty="0">
                <a:latin typeface="Gill Sans Light"/>
                <a:ea typeface="+mn-ea"/>
                <a:cs typeface="Gill Sans Light"/>
              </a:rPr>
              <a:t> (Israel), A Cuesta-Muñoz (Spain), T Hansen, O Pedersen, H Mortensen (Denmark), T </a:t>
            </a:r>
            <a:r>
              <a:rPr lang="en-US" sz="1400" dirty="0" err="1">
                <a:latin typeface="Gill Sans Light"/>
                <a:ea typeface="+mn-ea"/>
                <a:cs typeface="Gill Sans Light"/>
              </a:rPr>
              <a:t>Tuomi</a:t>
            </a:r>
            <a:r>
              <a:rPr lang="en-US" sz="1400" dirty="0">
                <a:latin typeface="Gill Sans Light"/>
                <a:ea typeface="+mn-ea"/>
                <a:cs typeface="Gill Sans Light"/>
              </a:rPr>
              <a:t> (Finland), L </a:t>
            </a:r>
            <a:r>
              <a:rPr lang="en-US" sz="1400" dirty="0" err="1">
                <a:latin typeface="Gill Sans Light"/>
                <a:ea typeface="+mn-ea"/>
                <a:cs typeface="Gill Sans Light"/>
              </a:rPr>
              <a:t>Groop</a:t>
            </a:r>
            <a:r>
              <a:rPr lang="en-US" sz="1400" dirty="0">
                <a:latin typeface="Gill Sans Light"/>
                <a:ea typeface="+mn-ea"/>
                <a:cs typeface="Gill Sans Light"/>
              </a:rPr>
              <a:t>, M </a:t>
            </a:r>
            <a:r>
              <a:rPr lang="en-US" sz="1400" dirty="0" err="1">
                <a:latin typeface="Gill Sans Light"/>
                <a:ea typeface="+mn-ea"/>
                <a:cs typeface="Gill Sans Light"/>
              </a:rPr>
              <a:t>Orho-Melander</a:t>
            </a:r>
            <a:r>
              <a:rPr lang="en-US" sz="1400" dirty="0">
                <a:latin typeface="Gill Sans Light"/>
                <a:ea typeface="+mn-ea"/>
                <a:cs typeface="Gill Sans Light"/>
              </a:rPr>
              <a:t>, V </a:t>
            </a:r>
            <a:r>
              <a:rPr lang="en-US" sz="1400" dirty="0" err="1">
                <a:latin typeface="Gill Sans Light"/>
                <a:ea typeface="+mn-ea"/>
                <a:cs typeface="Gill Sans Light"/>
              </a:rPr>
              <a:t>Lyssenko</a:t>
            </a:r>
            <a:r>
              <a:rPr lang="en-US" sz="1400" dirty="0">
                <a:latin typeface="Gill Sans Light"/>
                <a:ea typeface="+mn-ea"/>
                <a:cs typeface="Gill Sans Light"/>
              </a:rPr>
              <a:t> (Sweden), </a:t>
            </a:r>
            <a:r>
              <a:rPr lang="en-US" sz="1400" dirty="0">
                <a:latin typeface="Gill Sans Light"/>
                <a:cs typeface="Gill Sans Light"/>
              </a:rPr>
              <a:t>R Kahn, R </a:t>
            </a:r>
            <a:r>
              <a:rPr lang="en-US" sz="1400" dirty="0" err="1">
                <a:latin typeface="Gill Sans Light"/>
                <a:cs typeface="Gill Sans Light"/>
              </a:rPr>
              <a:t>Kulkarni</a:t>
            </a:r>
            <a:r>
              <a:rPr lang="en-US" sz="1400" dirty="0">
                <a:latin typeface="Gill Sans Light"/>
                <a:cs typeface="Gill Sans Light"/>
              </a:rPr>
              <a:t>, J </a:t>
            </a:r>
            <a:r>
              <a:rPr lang="en-US" sz="1400" dirty="0" err="1">
                <a:latin typeface="Gill Sans Light"/>
                <a:cs typeface="Gill Sans Light"/>
              </a:rPr>
              <a:t>Winnay</a:t>
            </a:r>
            <a:r>
              <a:rPr lang="en-US" sz="1400" dirty="0">
                <a:latin typeface="Gill Sans Light"/>
                <a:cs typeface="Gill Sans Light"/>
              </a:rPr>
              <a:t>, D Altshuler</a:t>
            </a:r>
            <a:r>
              <a:rPr lang="en-US" sz="1400" dirty="0">
                <a:latin typeface="Gill Sans Light"/>
                <a:ea typeface="+mn-ea"/>
                <a:cs typeface="Gill Sans Light"/>
              </a:rPr>
              <a:t>, J </a:t>
            </a:r>
            <a:r>
              <a:rPr lang="en-US" sz="1400" dirty="0" err="1">
                <a:latin typeface="Gill Sans Light"/>
                <a:ea typeface="+mn-ea"/>
                <a:cs typeface="Gill Sans Light"/>
              </a:rPr>
              <a:t>Flannick</a:t>
            </a:r>
            <a:r>
              <a:rPr lang="en-US" sz="1400" dirty="0">
                <a:latin typeface="Gill Sans Light"/>
                <a:ea typeface="+mn-ea"/>
                <a:cs typeface="Gill Sans Light"/>
              </a:rPr>
              <a:t>, A Manning, T </a:t>
            </a:r>
            <a:r>
              <a:rPr lang="en-US" sz="1400" dirty="0" err="1">
                <a:latin typeface="Gill Sans Light"/>
                <a:ea typeface="+mn-ea"/>
                <a:cs typeface="Gill Sans Light"/>
              </a:rPr>
              <a:t>Rolph</a:t>
            </a:r>
            <a:r>
              <a:rPr lang="en-US" sz="1400" dirty="0">
                <a:latin typeface="Gill Sans Light"/>
                <a:ea typeface="+mn-ea"/>
                <a:cs typeface="Gill Sans Light"/>
              </a:rPr>
              <a:t>, J </a:t>
            </a:r>
            <a:r>
              <a:rPr lang="en-US" sz="1400" dirty="0" err="1">
                <a:latin typeface="Gill Sans Light"/>
                <a:ea typeface="+mn-ea"/>
                <a:cs typeface="Gill Sans Light"/>
              </a:rPr>
              <a:t>Hirschhorn</a:t>
            </a:r>
            <a:r>
              <a:rPr lang="en-US" sz="1400" dirty="0">
                <a:latin typeface="Gill Sans Light"/>
                <a:ea typeface="+mn-ea"/>
                <a:cs typeface="Gill Sans Light"/>
              </a:rPr>
              <a:t>, CE &amp; JG </a:t>
            </a:r>
            <a:r>
              <a:rPr lang="en-US" sz="1400" dirty="0" err="1">
                <a:latin typeface="Gill Sans Light"/>
                <a:ea typeface="+mn-ea"/>
                <a:cs typeface="Gill Sans Light"/>
              </a:rPr>
              <a:t>Seidman</a:t>
            </a:r>
            <a:r>
              <a:rPr lang="en-US" sz="1400" dirty="0">
                <a:latin typeface="Gill Sans Light"/>
                <a:ea typeface="+mn-ea"/>
                <a:cs typeface="Gill Sans Light"/>
              </a:rPr>
              <a:t>, S Gabriel, JC </a:t>
            </a:r>
            <a:r>
              <a:rPr lang="en-US" sz="1400" dirty="0" err="1">
                <a:latin typeface="Gill Sans Light"/>
                <a:ea typeface="+mn-ea"/>
                <a:cs typeface="Gill Sans Light"/>
              </a:rPr>
              <a:t>Florez</a:t>
            </a:r>
            <a:r>
              <a:rPr lang="en-US" sz="1400" dirty="0">
                <a:latin typeface="Gill Sans Light"/>
                <a:ea typeface="+mn-ea"/>
                <a:cs typeface="Gill Sans Light"/>
              </a:rPr>
              <a:t>, M </a:t>
            </a:r>
            <a:r>
              <a:rPr lang="en-US" sz="1400" dirty="0" err="1">
                <a:latin typeface="Gill Sans Light"/>
                <a:ea typeface="+mn-ea"/>
                <a:cs typeface="Gill Sans Light"/>
              </a:rPr>
              <a:t>DePristo</a:t>
            </a:r>
            <a:r>
              <a:rPr lang="en-US" sz="1400" dirty="0">
                <a:latin typeface="Gill Sans Light"/>
                <a:ea typeface="+mn-ea"/>
                <a:cs typeface="Gill Sans Light"/>
              </a:rPr>
              <a:t> (Boston), U </a:t>
            </a:r>
            <a:r>
              <a:rPr lang="en-US" sz="1400" dirty="0" err="1">
                <a:latin typeface="Gill Sans Light"/>
                <a:ea typeface="+mn-ea"/>
                <a:cs typeface="Gill Sans Light"/>
              </a:rPr>
              <a:t>þorsteinsdóttir</a:t>
            </a:r>
            <a:r>
              <a:rPr lang="en-US" sz="1400" dirty="0">
                <a:latin typeface="Gill Sans Light"/>
                <a:ea typeface="+mn-ea"/>
                <a:cs typeface="Gill Sans Light"/>
              </a:rPr>
              <a:t>, K </a:t>
            </a:r>
            <a:r>
              <a:rPr lang="en-US" sz="1400" dirty="0" err="1">
                <a:latin typeface="Gill Sans Light"/>
                <a:ea typeface="+mn-ea"/>
                <a:cs typeface="Gill Sans Light"/>
              </a:rPr>
              <a:t>Stefánsson</a:t>
            </a:r>
            <a:r>
              <a:rPr lang="en-US" sz="1400" dirty="0">
                <a:latin typeface="Gill Sans Light"/>
                <a:ea typeface="+mn-ea"/>
                <a:cs typeface="Gill Sans Light"/>
              </a:rPr>
              <a:t> (Iceland), R Koenig (Germany). </a:t>
            </a:r>
            <a:r>
              <a:rPr lang="en-US" sz="1400" dirty="0">
                <a:latin typeface="Gill Sans Light"/>
                <a:cs typeface="Gill Sans Light"/>
              </a:rPr>
              <a:t>UNIV OF CHICAGO; JOSLIN DIABETES CENTER AND BROAD INSTITUTE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25380" y="904136"/>
            <a:ext cx="2618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Thanks for the invitation!</a:t>
            </a:r>
          </a:p>
        </p:txBody>
      </p:sp>
      <p:pic>
        <p:nvPicPr>
          <p:cNvPr id="9" name="Picture 8" descr="Twitter_bird_logo_2012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727" y="1849610"/>
            <a:ext cx="522515" cy="424979"/>
          </a:xfrm>
          <a:prstGeom prst="rect">
            <a:avLst/>
          </a:prstGeom>
        </p:spPr>
      </p:pic>
      <p:pic>
        <p:nvPicPr>
          <p:cNvPr id="10" name="Picture 9" descr="facebook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81" y="1878417"/>
            <a:ext cx="464943" cy="3719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286" y="904136"/>
            <a:ext cx="2471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@</a:t>
            </a:r>
            <a:r>
              <a:rPr lang="en-US" sz="1600" dirty="0" err="1">
                <a:solidFill>
                  <a:srgbClr val="0070C0"/>
                </a:solidFill>
              </a:rPr>
              <a:t>JebsenDiabetes</a:t>
            </a:r>
            <a:endParaRPr lang="en-US" sz="1600" dirty="0">
              <a:solidFill>
                <a:srgbClr val="0070C0"/>
              </a:solidFill>
            </a:endParaRPr>
          </a:p>
          <a:p>
            <a:r>
              <a:rPr lang="en-US" sz="1600" dirty="0" err="1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www.mody.no</a:t>
            </a:r>
            <a:endParaRPr lang="en-US" sz="1600" dirty="0">
              <a:solidFill>
                <a:srgbClr val="0070C0"/>
              </a:solidFill>
            </a:endParaRPr>
          </a:p>
          <a:p>
            <a:r>
              <a:rPr lang="en-US" sz="1600" dirty="0" err="1">
                <a:solidFill>
                  <a:srgbClr val="0070C0"/>
                </a:solidFill>
              </a:rPr>
              <a:t>www.uib.no</a:t>
            </a:r>
            <a:r>
              <a:rPr lang="en-US" sz="1600" dirty="0">
                <a:solidFill>
                  <a:srgbClr val="0070C0"/>
                </a:solidFill>
              </a:rPr>
              <a:t>/diabetes</a:t>
            </a:r>
          </a:p>
        </p:txBody>
      </p:sp>
    </p:spTree>
    <p:extLst>
      <p:ext uri="{BB962C8B-B14F-4D97-AF65-F5344CB8AC3E}">
        <p14:creationId xmlns:p14="http://schemas.microsoft.com/office/powerpoint/2010/main" val="1975143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latin typeface="Times New Roman" panose="02020603050405020304" pitchFamily="18" charset="0"/>
                <a:cs typeface="Times New Roman" panose="02020603050405020304" pitchFamily="18" charset="0"/>
              </a:rPr>
              <a:t>Universitetet i Bergen</a:t>
            </a:r>
            <a:endParaRPr lang="nb-N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>
                <a:latin typeface="Times New Roman" panose="02020603050405020304" pitchFamily="18" charset="0"/>
                <a:cs typeface="Times New Roman" panose="02020603050405020304" pitchFamily="18" charset="0"/>
              </a:rPr>
              <a:t>Side </a:t>
            </a:r>
            <a:fld id="{06C54713-27B5-4268-B680-29C9FB350413}" type="slidenum">
              <a:rPr lang="nb-NO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</a:t>
            </a:fld>
            <a:endParaRPr lang="nb-N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885ECB-DD9F-5947-B944-CF80158632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027"/>
          <a:stretch/>
        </p:blipFill>
        <p:spPr>
          <a:xfrm>
            <a:off x="41569" y="61952"/>
            <a:ext cx="10329097" cy="50195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6FF39A-6B81-B14A-9DE2-1B79953E2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522" y="0"/>
            <a:ext cx="76509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8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45626"/>
          </a:xfrm>
        </p:spPr>
        <p:txBody>
          <a:bodyPr>
            <a:normAutofit/>
          </a:bodyPr>
          <a:lstStyle/>
          <a:p>
            <a:pPr algn="l"/>
            <a:r>
              <a:rPr lang="nb-NO" sz="32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Statement </a:t>
            </a:r>
            <a:r>
              <a:rPr lang="nb-NO" sz="32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paper</a:t>
            </a:r>
            <a:r>
              <a:rPr lang="nb-NO" sz="32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in </a:t>
            </a:r>
            <a:r>
              <a:rPr lang="nb-NO" sz="3200" i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Nat Genet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929B4B-4A11-EC47-BE59-F09727D7E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085" y="2335256"/>
            <a:ext cx="3008687" cy="25265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2F93C2-D2C1-A443-8228-92C6A05D56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745"/>
          <a:stretch/>
        </p:blipFill>
        <p:spPr>
          <a:xfrm>
            <a:off x="386573" y="742723"/>
            <a:ext cx="3205450" cy="214155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Content Placeholder 5">
            <a:extLst>
              <a:ext uri="{FF2B5EF4-FFF2-40B4-BE49-F238E27FC236}">
                <a16:creationId xmlns:a16="http://schemas.microsoft.com/office/drawing/2014/main" id="{AC6A897C-7A37-094A-821D-2F516CA883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28889" y="2884279"/>
            <a:ext cx="2520851" cy="1995356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142A90-AF1B-5242-9378-752DD7417B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9261" y="2884279"/>
            <a:ext cx="2655303" cy="2024290"/>
          </a:xfrm>
          <a:prstGeom prst="rect">
            <a:avLst/>
          </a:prstGeom>
        </p:spPr>
      </p:pic>
      <p:sp>
        <p:nvSpPr>
          <p:cNvPr id="16" name="Text Box 5">
            <a:extLst>
              <a:ext uri="{FF2B5EF4-FFF2-40B4-BE49-F238E27FC236}">
                <a16:creationId xmlns:a16="http://schemas.microsoft.com/office/drawing/2014/main" id="{0DC669B1-5990-3C48-83EA-3C8594111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035" y="4861796"/>
            <a:ext cx="71649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Njølstad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Andreassen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Hovig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Hveem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Stoltenberg et al., Nature Genet, 2018</a:t>
            </a:r>
          </a:p>
        </p:txBody>
      </p:sp>
    </p:spTree>
    <p:extLst>
      <p:ext uri="{BB962C8B-B14F-4D97-AF65-F5344CB8AC3E}">
        <p14:creationId xmlns:p14="http://schemas.microsoft.com/office/powerpoint/2010/main" val="1482477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45626"/>
          </a:xfrm>
        </p:spPr>
        <p:txBody>
          <a:bodyPr>
            <a:normAutofit/>
          </a:bodyPr>
          <a:lstStyle/>
          <a:p>
            <a:pPr algn="l"/>
            <a:r>
              <a:rPr lang="nb-NO" sz="32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ADA Precision Diabetes </a:t>
            </a:r>
            <a:r>
              <a:rPr lang="nb-NO" sz="32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Medicine</a:t>
            </a:r>
            <a:r>
              <a:rPr lang="nb-NO" sz="32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nb-NO" sz="32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Taskforce</a:t>
            </a:r>
            <a:endParaRPr lang="nb-NO" sz="3200" dirty="0">
              <a:solidFill>
                <a:srgbClr val="0070C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D7DB2-E85C-C045-9ACE-D1421F94A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01" y="825706"/>
            <a:ext cx="8218197" cy="404482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E0B394B-8CE0-7144-B414-C445F9FDBD77}"/>
              </a:ext>
            </a:extLst>
          </p:cNvPr>
          <p:cNvSpPr/>
          <p:nvPr/>
        </p:nvSpPr>
        <p:spPr>
          <a:xfrm>
            <a:off x="3882452" y="4080293"/>
            <a:ext cx="5246557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80">
              <a:spcBef>
                <a:spcPts val="580"/>
              </a:spcBef>
              <a:spcAft>
                <a:spcPts val="0"/>
              </a:spcAft>
              <a:tabLst>
                <a:tab pos="3070225" algn="l"/>
              </a:tabLst>
            </a:pPr>
            <a:r>
              <a:rPr lang="en-US" b="1" spc="-3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Statement paper 2020 (task force group)</a:t>
            </a:r>
            <a:endParaRPr lang="nb-NO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44780">
              <a:spcBef>
                <a:spcPts val="580"/>
              </a:spcBef>
              <a:spcAft>
                <a:spcPts val="0"/>
              </a:spcAft>
              <a:tabLst>
                <a:tab pos="3070225" algn="l"/>
              </a:tabLst>
            </a:pPr>
            <a:r>
              <a:rPr lang="en-US" b="1" spc="-3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Comprehensive evidence-based paper 2022 (task force group and additional experts)</a:t>
            </a:r>
            <a:endParaRPr lang="nb-NO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54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45626"/>
          </a:xfrm>
        </p:spPr>
        <p:txBody>
          <a:bodyPr>
            <a:normAutofit fontScale="90000"/>
          </a:bodyPr>
          <a:lstStyle/>
          <a:p>
            <a:pPr algn="l"/>
            <a:r>
              <a:rPr lang="nb-NO" sz="40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Diabetes is </a:t>
            </a:r>
            <a:r>
              <a:rPr lang="nb-NO" sz="40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associated</a:t>
            </a:r>
            <a:r>
              <a:rPr lang="nb-NO" sz="40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nb-NO" sz="40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with</a:t>
            </a:r>
            <a:r>
              <a:rPr lang="nb-NO" sz="40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over 500 </a:t>
            </a:r>
            <a:r>
              <a:rPr lang="nb-NO" sz="40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loci</a:t>
            </a:r>
            <a:endParaRPr lang="nb-NO" sz="4000" dirty="0">
              <a:solidFill>
                <a:srgbClr val="0070C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7" name="Picture 6" descr="figure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8" y="775374"/>
            <a:ext cx="4394199" cy="4394199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066B63DD-8E74-9248-8018-701B01CB7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035" y="4861796"/>
            <a:ext cx="71649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Flannick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Johansson &amp;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Njølstad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Nature Rev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Endocrinol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2016</a:t>
            </a:r>
          </a:p>
        </p:txBody>
      </p:sp>
      <p:sp>
        <p:nvSpPr>
          <p:cNvPr id="2" name="Left Arrow Callout 1">
            <a:extLst>
              <a:ext uri="{FF2B5EF4-FFF2-40B4-BE49-F238E27FC236}">
                <a16:creationId xmlns:a16="http://schemas.microsoft.com/office/drawing/2014/main" id="{5FDDC976-9137-2D45-B7D6-73D3650FF218}"/>
              </a:ext>
            </a:extLst>
          </p:cNvPr>
          <p:cNvSpPr/>
          <p:nvPr/>
        </p:nvSpPr>
        <p:spPr>
          <a:xfrm>
            <a:off x="3027076" y="2972473"/>
            <a:ext cx="4886837" cy="1484774"/>
          </a:xfrm>
          <a:prstGeom prst="leftArrowCallout">
            <a:avLst>
              <a:gd name="adj1" fmla="val 25000"/>
              <a:gd name="adj2" fmla="val 24267"/>
              <a:gd name="adj3" fmla="val 25000"/>
              <a:gd name="adj4" fmla="val 63592"/>
            </a:avLst>
          </a:prstGeom>
          <a:solidFill>
            <a:srgbClr val="FFDB4D"/>
          </a:solidFill>
          <a:ln>
            <a:solidFill>
              <a:srgbClr val="FFDB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Monogenic</a:t>
            </a:r>
            <a:r>
              <a:rPr lang="nb-NO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diabetes</a:t>
            </a:r>
          </a:p>
          <a:p>
            <a:pPr algn="ctr"/>
            <a:r>
              <a:rPr lang="nb-NO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nb-NO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Rare variants</a:t>
            </a:r>
          </a:p>
          <a:p>
            <a:pPr algn="ctr"/>
            <a:r>
              <a:rPr lang="nb-NO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Mutation</a:t>
            </a:r>
            <a:r>
              <a:rPr lang="nb-NO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nb-NO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 </a:t>
            </a:r>
            <a:r>
              <a:rPr lang="nb-NO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nb-NO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diabetes</a:t>
            </a:r>
          </a:p>
        </p:txBody>
      </p:sp>
      <p:sp>
        <p:nvSpPr>
          <p:cNvPr id="8" name="Left Arrow Callout 7">
            <a:extLst>
              <a:ext uri="{FF2B5EF4-FFF2-40B4-BE49-F238E27FC236}">
                <a16:creationId xmlns:a16="http://schemas.microsoft.com/office/drawing/2014/main" id="{3B1D0542-A868-8243-8E78-BC13893C2F46}"/>
              </a:ext>
            </a:extLst>
          </p:cNvPr>
          <p:cNvSpPr/>
          <p:nvPr/>
        </p:nvSpPr>
        <p:spPr>
          <a:xfrm>
            <a:off x="3678148" y="1216663"/>
            <a:ext cx="4235765" cy="1484774"/>
          </a:xfrm>
          <a:prstGeom prst="leftArrowCallout">
            <a:avLst>
              <a:gd name="adj1" fmla="val 25000"/>
              <a:gd name="adj2" fmla="val 24267"/>
              <a:gd name="adj3" fmla="val 25000"/>
              <a:gd name="adj4" fmla="val 79530"/>
            </a:avLst>
          </a:prstGeom>
          <a:solidFill>
            <a:srgbClr val="BED667"/>
          </a:solidFill>
          <a:ln>
            <a:solidFill>
              <a:srgbClr val="BED66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 1 and type 2 </a:t>
            </a:r>
          </a:p>
          <a:p>
            <a:pPr algn="ctr"/>
            <a:r>
              <a:rPr lang="nb-NO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diabetes</a:t>
            </a:r>
          </a:p>
          <a:p>
            <a:pPr algn="ctr"/>
            <a:endParaRPr lang="nb-NO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b-NO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</a:t>
            </a:r>
            <a:r>
              <a:rPr lang="nb-NO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 variants</a:t>
            </a:r>
          </a:p>
          <a:p>
            <a:pPr algn="ctr"/>
            <a:r>
              <a:rPr lang="nb-NO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</a:t>
            </a:r>
            <a:r>
              <a:rPr lang="nb-NO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risk</a:t>
            </a:r>
          </a:p>
        </p:txBody>
      </p:sp>
    </p:spTree>
    <p:extLst>
      <p:ext uri="{BB962C8B-B14F-4D97-AF65-F5344CB8AC3E}">
        <p14:creationId xmlns:p14="http://schemas.microsoft.com/office/powerpoint/2010/main" val="234734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pe 30">
            <a:extLst>
              <a:ext uri="{FF2B5EF4-FFF2-40B4-BE49-F238E27FC236}">
                <a16:creationId xmlns:a16="http://schemas.microsoft.com/office/drawing/2014/main" id="{7CAF723F-C4F7-984F-9DCB-581AB9800AA4}"/>
              </a:ext>
            </a:extLst>
          </p:cNvPr>
          <p:cNvGrpSpPr/>
          <p:nvPr/>
        </p:nvGrpSpPr>
        <p:grpSpPr>
          <a:xfrm>
            <a:off x="893010" y="834423"/>
            <a:ext cx="6329193" cy="3856409"/>
            <a:chOff x="1190681" y="1693132"/>
            <a:chExt cx="8438923" cy="5141879"/>
          </a:xfrm>
        </p:grpSpPr>
        <p:pic>
          <p:nvPicPr>
            <p:cNvPr id="4" name="Bilde 3">
              <a:extLst>
                <a:ext uri="{FF2B5EF4-FFF2-40B4-BE49-F238E27FC236}">
                  <a16:creationId xmlns:a16="http://schemas.microsoft.com/office/drawing/2014/main" id="{47309EFA-4CD1-054B-9B81-C6739B868A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991" r="14054"/>
            <a:stretch/>
          </p:blipFill>
          <p:spPr>
            <a:xfrm>
              <a:off x="2988609" y="2435541"/>
              <a:ext cx="4632930" cy="4399470"/>
            </a:xfrm>
            <a:prstGeom prst="rect">
              <a:avLst/>
            </a:prstGeom>
          </p:spPr>
        </p:pic>
        <p:grpSp>
          <p:nvGrpSpPr>
            <p:cNvPr id="28" name="Gruppe 27">
              <a:extLst>
                <a:ext uri="{FF2B5EF4-FFF2-40B4-BE49-F238E27FC236}">
                  <a16:creationId xmlns:a16="http://schemas.microsoft.com/office/drawing/2014/main" id="{862E7493-239E-6A43-A7DF-0859DF76B006}"/>
                </a:ext>
              </a:extLst>
            </p:cNvPr>
            <p:cNvGrpSpPr/>
            <p:nvPr/>
          </p:nvGrpSpPr>
          <p:grpSpPr>
            <a:xfrm>
              <a:off x="1190681" y="1693132"/>
              <a:ext cx="8438923" cy="3517075"/>
              <a:chOff x="-202590" y="411621"/>
              <a:chExt cx="9993525" cy="4321791"/>
            </a:xfrm>
          </p:grpSpPr>
          <p:sp>
            <p:nvSpPr>
              <p:cNvPr id="5" name="TekstSylinder 4">
                <a:extLst>
                  <a:ext uri="{FF2B5EF4-FFF2-40B4-BE49-F238E27FC236}">
                    <a16:creationId xmlns:a16="http://schemas.microsoft.com/office/drawing/2014/main" id="{10497E11-AADF-414B-8391-0DE2D3C3CEAC}"/>
                  </a:ext>
                </a:extLst>
              </p:cNvPr>
              <p:cNvSpPr txBox="1"/>
              <p:nvPr/>
            </p:nvSpPr>
            <p:spPr>
              <a:xfrm>
                <a:off x="7358068" y="3657604"/>
                <a:ext cx="2432867" cy="4916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35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HNF1A</a:t>
                </a:r>
                <a:r>
                  <a:rPr lang="nb-NO" sz="13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(MODY3)</a:t>
                </a:r>
              </a:p>
            </p:txBody>
          </p:sp>
          <p:sp>
            <p:nvSpPr>
              <p:cNvPr id="7" name="TekstSylinder 6">
                <a:extLst>
                  <a:ext uri="{FF2B5EF4-FFF2-40B4-BE49-F238E27FC236}">
                    <a16:creationId xmlns:a16="http://schemas.microsoft.com/office/drawing/2014/main" id="{9BB0618C-94A1-894E-ACAF-43CD031D7EF9}"/>
                  </a:ext>
                </a:extLst>
              </p:cNvPr>
              <p:cNvSpPr txBox="1"/>
              <p:nvPr/>
            </p:nvSpPr>
            <p:spPr>
              <a:xfrm>
                <a:off x="5710240" y="3571876"/>
                <a:ext cx="914224" cy="4916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35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49 %</a:t>
                </a:r>
                <a:endParaRPr lang="nb-NO" sz="135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TekstSylinder 7">
                <a:extLst>
                  <a:ext uri="{FF2B5EF4-FFF2-40B4-BE49-F238E27FC236}">
                    <a16:creationId xmlns:a16="http://schemas.microsoft.com/office/drawing/2014/main" id="{03EC4D84-A346-7240-9089-3E7FD094E530}"/>
                  </a:ext>
                </a:extLst>
              </p:cNvPr>
              <p:cNvSpPr txBox="1"/>
              <p:nvPr/>
            </p:nvSpPr>
            <p:spPr>
              <a:xfrm>
                <a:off x="2733683" y="2529957"/>
                <a:ext cx="762358" cy="4916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35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5 %</a:t>
                </a:r>
                <a:endParaRPr lang="nb-NO" sz="135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TekstSylinder 8">
                <a:extLst>
                  <a:ext uri="{FF2B5EF4-FFF2-40B4-BE49-F238E27FC236}">
                    <a16:creationId xmlns:a16="http://schemas.microsoft.com/office/drawing/2014/main" id="{5C904B14-288B-6C48-A567-5251DCA1E8D8}"/>
                  </a:ext>
                </a:extLst>
              </p:cNvPr>
              <p:cNvSpPr txBox="1"/>
              <p:nvPr/>
            </p:nvSpPr>
            <p:spPr>
              <a:xfrm>
                <a:off x="-202590" y="4158164"/>
                <a:ext cx="2129139" cy="4916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35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GCK</a:t>
                </a:r>
                <a:r>
                  <a:rPr lang="nb-NO" sz="13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(MODY2)</a:t>
                </a:r>
              </a:p>
            </p:txBody>
          </p:sp>
          <p:sp>
            <p:nvSpPr>
              <p:cNvPr id="10" name="TekstSylinder 9">
                <a:extLst>
                  <a:ext uri="{FF2B5EF4-FFF2-40B4-BE49-F238E27FC236}">
                    <a16:creationId xmlns:a16="http://schemas.microsoft.com/office/drawing/2014/main" id="{6C366D8C-BE69-9343-9BE6-1E7131AE5B59}"/>
                  </a:ext>
                </a:extLst>
              </p:cNvPr>
              <p:cNvSpPr txBox="1"/>
              <p:nvPr/>
            </p:nvSpPr>
            <p:spPr>
              <a:xfrm>
                <a:off x="310941" y="1993128"/>
                <a:ext cx="2422742" cy="4916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35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HNF4A </a:t>
                </a:r>
                <a:r>
                  <a:rPr lang="nb-NO" sz="13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(MODY1)</a:t>
                </a:r>
              </a:p>
            </p:txBody>
          </p:sp>
          <p:sp>
            <p:nvSpPr>
              <p:cNvPr id="11" name="TekstSylinder 10">
                <a:extLst>
                  <a:ext uri="{FF2B5EF4-FFF2-40B4-BE49-F238E27FC236}">
                    <a16:creationId xmlns:a16="http://schemas.microsoft.com/office/drawing/2014/main" id="{B456283B-277D-E14A-A693-8800991A55D9}"/>
                  </a:ext>
                </a:extLst>
              </p:cNvPr>
              <p:cNvSpPr txBox="1"/>
              <p:nvPr/>
            </p:nvSpPr>
            <p:spPr>
              <a:xfrm>
                <a:off x="2994023" y="4241757"/>
                <a:ext cx="923609" cy="491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135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33 %</a:t>
                </a:r>
                <a:endParaRPr lang="nb-NO" sz="135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kstSylinder 11">
                <a:extLst>
                  <a:ext uri="{FF2B5EF4-FFF2-40B4-BE49-F238E27FC236}">
                    <a16:creationId xmlns:a16="http://schemas.microsoft.com/office/drawing/2014/main" id="{D9E7C43C-8342-C74D-B14A-A7056FFA8D71}"/>
                  </a:ext>
                </a:extLst>
              </p:cNvPr>
              <p:cNvSpPr txBox="1"/>
              <p:nvPr/>
            </p:nvSpPr>
            <p:spPr>
              <a:xfrm>
                <a:off x="1390761" y="1337814"/>
                <a:ext cx="2432867" cy="4916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35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HNF1B </a:t>
                </a:r>
                <a:r>
                  <a:rPr lang="nb-NO" sz="13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(MODY5)</a:t>
                </a:r>
              </a:p>
            </p:txBody>
          </p:sp>
          <p:sp>
            <p:nvSpPr>
              <p:cNvPr id="13" name="TekstSylinder 12">
                <a:extLst>
                  <a:ext uri="{FF2B5EF4-FFF2-40B4-BE49-F238E27FC236}">
                    <a16:creationId xmlns:a16="http://schemas.microsoft.com/office/drawing/2014/main" id="{09F1D864-7067-D54E-8CE9-69D03872F649}"/>
                  </a:ext>
                </a:extLst>
              </p:cNvPr>
              <p:cNvSpPr txBox="1"/>
              <p:nvPr/>
            </p:nvSpPr>
            <p:spPr>
              <a:xfrm>
                <a:off x="3479259" y="1926279"/>
                <a:ext cx="990156" cy="4916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35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8.5 %</a:t>
                </a:r>
                <a:endParaRPr lang="nb-NO" sz="135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5" name="Rett linje 14">
                <a:extLst>
                  <a:ext uri="{FF2B5EF4-FFF2-40B4-BE49-F238E27FC236}">
                    <a16:creationId xmlns:a16="http://schemas.microsoft.com/office/drawing/2014/main" id="{6ABB64B8-589E-184C-AB40-45D5A6847A7C}"/>
                  </a:ext>
                </a:extLst>
              </p:cNvPr>
              <p:cNvCxnSpPr/>
              <p:nvPr/>
            </p:nvCxnSpPr>
            <p:spPr>
              <a:xfrm flipH="1" flipV="1">
                <a:off x="4071938" y="928691"/>
                <a:ext cx="108153" cy="44423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Rett linje 16">
                <a:extLst>
                  <a:ext uri="{FF2B5EF4-FFF2-40B4-BE49-F238E27FC236}">
                    <a16:creationId xmlns:a16="http://schemas.microsoft.com/office/drawing/2014/main" id="{BD48CD59-B49B-4D44-946A-1BC704519FF5}"/>
                  </a:ext>
                </a:extLst>
              </p:cNvPr>
              <p:cNvCxnSpPr/>
              <p:nvPr/>
            </p:nvCxnSpPr>
            <p:spPr>
              <a:xfrm>
                <a:off x="2957514" y="914407"/>
                <a:ext cx="111442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kstSylinder 17">
                <a:extLst>
                  <a:ext uri="{FF2B5EF4-FFF2-40B4-BE49-F238E27FC236}">
                    <a16:creationId xmlns:a16="http://schemas.microsoft.com/office/drawing/2014/main" id="{57207C1B-4D79-C54D-A0A7-9DBAD03BA56D}"/>
                  </a:ext>
                </a:extLst>
              </p:cNvPr>
              <p:cNvSpPr txBox="1"/>
              <p:nvPr/>
            </p:nvSpPr>
            <p:spPr>
              <a:xfrm>
                <a:off x="652964" y="723706"/>
                <a:ext cx="2701162" cy="4916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35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KCNJ11 (MODY13)</a:t>
                </a:r>
                <a:endParaRPr lang="nb-NO" sz="135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TekstSylinder 18">
                <a:extLst>
                  <a:ext uri="{FF2B5EF4-FFF2-40B4-BE49-F238E27FC236}">
                    <a16:creationId xmlns:a16="http://schemas.microsoft.com/office/drawing/2014/main" id="{F468642A-400B-D743-9628-3753F1DD2DF2}"/>
                  </a:ext>
                </a:extLst>
              </p:cNvPr>
              <p:cNvSpPr txBox="1"/>
              <p:nvPr/>
            </p:nvSpPr>
            <p:spPr>
              <a:xfrm>
                <a:off x="2569328" y="419656"/>
                <a:ext cx="2129139" cy="4916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35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INS (MODY10)</a:t>
                </a:r>
                <a:endParaRPr lang="nb-NO" sz="135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A7C27BB3-2D32-2244-9FD2-E199D665B7E0}"/>
                  </a:ext>
                </a:extLst>
              </p:cNvPr>
              <p:cNvCxnSpPr/>
              <p:nvPr/>
            </p:nvCxnSpPr>
            <p:spPr>
              <a:xfrm flipH="1" flipV="1">
                <a:off x="4224338" y="909635"/>
                <a:ext cx="108153" cy="44423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CBCCA1E7-B7D7-A546-8F01-030AC786105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84892" y="897487"/>
                <a:ext cx="129971" cy="46590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kstSylinder 22">
                <a:extLst>
                  <a:ext uri="{FF2B5EF4-FFF2-40B4-BE49-F238E27FC236}">
                    <a16:creationId xmlns:a16="http://schemas.microsoft.com/office/drawing/2014/main" id="{A815822F-B1F3-A541-8314-BA5864B02C66}"/>
                  </a:ext>
                </a:extLst>
              </p:cNvPr>
              <p:cNvSpPr txBox="1"/>
              <p:nvPr/>
            </p:nvSpPr>
            <p:spPr>
              <a:xfrm>
                <a:off x="4497912" y="411621"/>
                <a:ext cx="2615105" cy="4916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35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ABCC8 (MODY12)</a:t>
                </a:r>
                <a:endParaRPr lang="nb-NO" sz="135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4" name="Rett linje 23">
                <a:extLst>
                  <a:ext uri="{FF2B5EF4-FFF2-40B4-BE49-F238E27FC236}">
                    <a16:creationId xmlns:a16="http://schemas.microsoft.com/office/drawing/2014/main" id="{B4330CD4-9FBE-2A4A-B1FE-F746C4E1BE4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23004" y="921295"/>
                <a:ext cx="129971" cy="46590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E898CF3D-A5FE-854B-9080-0AB6766848D2}"/>
                  </a:ext>
                </a:extLst>
              </p:cNvPr>
              <p:cNvCxnSpPr/>
              <p:nvPr/>
            </p:nvCxnSpPr>
            <p:spPr>
              <a:xfrm>
                <a:off x="4752975" y="928691"/>
                <a:ext cx="134302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kstSylinder 26">
                <a:extLst>
                  <a:ext uri="{FF2B5EF4-FFF2-40B4-BE49-F238E27FC236}">
                    <a16:creationId xmlns:a16="http://schemas.microsoft.com/office/drawing/2014/main" id="{97B61953-99DF-844D-9FE6-3E186F21B32F}"/>
                  </a:ext>
                </a:extLst>
              </p:cNvPr>
              <p:cNvSpPr txBox="1"/>
              <p:nvPr/>
            </p:nvSpPr>
            <p:spPr>
              <a:xfrm>
                <a:off x="6116349" y="788377"/>
                <a:ext cx="2063433" cy="4916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35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CEL (MODY8)</a:t>
                </a:r>
                <a:endParaRPr lang="nb-NO" sz="135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" name="TekstSylinder 1">
            <a:extLst>
              <a:ext uri="{FF2B5EF4-FFF2-40B4-BE49-F238E27FC236}">
                <a16:creationId xmlns:a16="http://schemas.microsoft.com/office/drawing/2014/main" id="{17145682-9A70-3E43-BCCF-87D1CDF1E2E1}"/>
              </a:ext>
            </a:extLst>
          </p:cNvPr>
          <p:cNvSpPr txBox="1"/>
          <p:nvPr/>
        </p:nvSpPr>
        <p:spPr>
          <a:xfrm>
            <a:off x="6667881" y="4828426"/>
            <a:ext cx="24164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Norwegian MODY </a:t>
            </a:r>
            <a:r>
              <a:rPr lang="nb-NO" sz="1200" dirty="0" err="1">
                <a:latin typeface="Arial" panose="020B0604020202020204" pitchFamily="34" charset="0"/>
                <a:cs typeface="Arial" panose="020B0604020202020204" pitchFamily="34" charset="0"/>
              </a:rPr>
              <a:t>Registrt</a:t>
            </a:r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, 2019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1C4E77E-E8DC-4948-95E8-6BCCEA3FEA35}"/>
              </a:ext>
            </a:extLst>
          </p:cNvPr>
          <p:cNvSpPr txBox="1">
            <a:spLocks/>
          </p:cNvSpPr>
          <p:nvPr/>
        </p:nvSpPr>
        <p:spPr>
          <a:xfrm>
            <a:off x="0" y="66675"/>
            <a:ext cx="9144000" cy="682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36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Monogenic</a:t>
            </a:r>
            <a:r>
              <a:rPr lang="nb-NO" sz="36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nb-NO" sz="36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subtypes</a:t>
            </a:r>
            <a:r>
              <a:rPr lang="nb-NO" sz="36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in Norway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099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45626"/>
          </a:xfrm>
        </p:spPr>
        <p:txBody>
          <a:bodyPr>
            <a:normAutofit/>
          </a:bodyPr>
          <a:lstStyle/>
          <a:p>
            <a:pPr algn="l"/>
            <a:r>
              <a:rPr lang="nb-NO" sz="36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Therese neonatal diabetes due to </a:t>
            </a:r>
            <a:r>
              <a:rPr lang="nb-NO" sz="3600" i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KCNJ11</a:t>
            </a:r>
            <a:endParaRPr lang="nb-NO" sz="3600" dirty="0">
              <a:solidFill>
                <a:srgbClr val="0070C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347" y="876304"/>
            <a:ext cx="4319337" cy="4052017"/>
          </a:xfrm>
        </p:spPr>
      </p:pic>
      <p:pic>
        <p:nvPicPr>
          <p:cNvPr id="6" name="Picture 2" descr="DSCN0970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3700" y="980671"/>
            <a:ext cx="2454405" cy="3340101"/>
          </a:xfrm>
          <a:prstGeom prst="rect">
            <a:avLst/>
          </a:prstGeom>
          <a:ln>
            <a:noFill/>
          </a:ln>
        </p:spPr>
      </p:pic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3768728" y="2222527"/>
            <a:ext cx="2606676" cy="1611770"/>
            <a:chOff x="2540" y="3710"/>
            <a:chExt cx="1642" cy="939"/>
          </a:xfrm>
        </p:grpSpPr>
        <p:sp>
          <p:nvSpPr>
            <p:cNvPr id="8" name="Text Box 14"/>
            <p:cNvSpPr txBox="1">
              <a:spLocks noChangeArrowheads="1"/>
            </p:cNvSpPr>
            <p:nvPr/>
          </p:nvSpPr>
          <p:spPr bwMode="auto">
            <a:xfrm>
              <a:off x="3008" y="3710"/>
              <a:ext cx="1174" cy="807"/>
            </a:xfrm>
            <a:prstGeom prst="rect">
              <a:avLst/>
            </a:prstGeom>
            <a:noFill/>
            <a:ln w="1270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nb-NO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K</a:t>
              </a:r>
              <a:r>
                <a:rPr lang="nb-NO" baseline="-250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ATP</a:t>
              </a:r>
              <a:r>
                <a:rPr lang="nb-NO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 </a:t>
              </a:r>
              <a:r>
                <a:rPr lang="nb-NO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channel</a:t>
              </a:r>
              <a:endParaRPr lang="nb-NO" dirty="0">
                <a:solidFill>
                  <a:srgbClr val="0070C0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  <a:p>
              <a:pPr>
                <a:spcBef>
                  <a:spcPct val="50000"/>
                </a:spcBef>
                <a:defRPr/>
              </a:pPr>
              <a:r>
                <a:rPr lang="nb-NO" i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KCNJ11</a:t>
              </a:r>
            </a:p>
          </p:txBody>
        </p:sp>
        <p:sp>
          <p:nvSpPr>
            <p:cNvPr id="9" name="Line 15"/>
            <p:cNvSpPr>
              <a:spLocks noChangeShapeType="1"/>
            </p:cNvSpPr>
            <p:nvPr/>
          </p:nvSpPr>
          <p:spPr bwMode="auto">
            <a:xfrm flipH="1">
              <a:off x="2540" y="4205"/>
              <a:ext cx="468" cy="44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693630" y="987877"/>
            <a:ext cx="5681781" cy="3551371"/>
            <a:chOff x="2656" y="4094"/>
            <a:chExt cx="3936" cy="2069"/>
          </a:xfrm>
        </p:grpSpPr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5301" y="4094"/>
              <a:ext cx="1291" cy="556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nb-NO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Insulin </a:t>
              </a:r>
              <a:r>
                <a:rPr lang="nb-NO" sz="28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stops</a:t>
              </a:r>
              <a:endParaRPr lang="nb-NO" sz="2800" dirty="0">
                <a:solidFill>
                  <a:srgbClr val="FF0000"/>
                </a:solidFill>
              </a:endParaRPr>
            </a:p>
          </p:txBody>
        </p:sp>
        <p:sp>
          <p:nvSpPr>
            <p:cNvPr id="12" name="Line 15"/>
            <p:cNvSpPr>
              <a:spLocks noChangeShapeType="1"/>
            </p:cNvSpPr>
            <p:nvPr/>
          </p:nvSpPr>
          <p:spPr bwMode="auto">
            <a:xfrm flipH="1">
              <a:off x="3170" y="4384"/>
              <a:ext cx="2131" cy="132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13" name="Line 17"/>
            <p:cNvSpPr>
              <a:spLocks noChangeShapeType="1"/>
            </p:cNvSpPr>
            <p:nvPr/>
          </p:nvSpPr>
          <p:spPr bwMode="auto">
            <a:xfrm>
              <a:off x="2656" y="6163"/>
              <a:ext cx="19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b-NO"/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3513467" y="3895039"/>
            <a:ext cx="2862146" cy="954372"/>
            <a:chOff x="4490" y="3755"/>
            <a:chExt cx="2148" cy="556"/>
          </a:xfrm>
        </p:grpSpPr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5239" y="3755"/>
              <a:ext cx="1399" cy="556"/>
            </a:xfrm>
            <a:prstGeom prst="rect">
              <a:avLst/>
            </a:prstGeom>
            <a:noFill/>
            <a:ln w="12700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nb-NO" sz="2800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Sulfonyl</a:t>
              </a:r>
              <a:r>
                <a:rPr lang="nb-NO" sz="2800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-urea</a:t>
              </a:r>
              <a:endParaRPr lang="nb-NO" sz="2800" dirty="0">
                <a:solidFill>
                  <a:srgbClr val="00B050"/>
                </a:solidFill>
              </a:endParaRPr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 flipH="1" flipV="1">
              <a:off x="4751" y="3950"/>
              <a:ext cx="488" cy="132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8000"/>
                </a:solidFill>
              </a:endParaRPr>
            </a:p>
          </p:txBody>
        </p:sp>
        <p:grpSp>
          <p:nvGrpSpPr>
            <p:cNvPr id="17" name="Group 16"/>
            <p:cNvGrpSpPr>
              <a:grpSpLocks/>
            </p:cNvGrpSpPr>
            <p:nvPr/>
          </p:nvGrpSpPr>
          <p:grpSpPr bwMode="auto">
            <a:xfrm>
              <a:off x="4490" y="4082"/>
              <a:ext cx="192" cy="192"/>
              <a:chOff x="4442" y="4466"/>
              <a:chExt cx="192" cy="192"/>
            </a:xfrm>
          </p:grpSpPr>
          <p:sp>
            <p:nvSpPr>
              <p:cNvPr id="18" name="Line 17"/>
              <p:cNvSpPr>
                <a:spLocks noChangeShapeType="1"/>
              </p:cNvSpPr>
              <p:nvPr/>
            </p:nvSpPr>
            <p:spPr bwMode="auto">
              <a:xfrm>
                <a:off x="4442" y="4562"/>
                <a:ext cx="192" cy="0"/>
              </a:xfrm>
              <a:prstGeom prst="line">
                <a:avLst/>
              </a:prstGeom>
              <a:noFill/>
              <a:ln w="57150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19" name="Line 18"/>
              <p:cNvSpPr>
                <a:spLocks noChangeShapeType="1"/>
              </p:cNvSpPr>
              <p:nvPr/>
            </p:nvSpPr>
            <p:spPr bwMode="auto">
              <a:xfrm>
                <a:off x="4538" y="4466"/>
                <a:ext cx="0" cy="192"/>
              </a:xfrm>
              <a:prstGeom prst="line">
                <a:avLst/>
              </a:prstGeom>
              <a:noFill/>
              <a:ln w="57150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8000"/>
                  </a:solidFill>
                </a:endParaRPr>
              </a:p>
            </p:txBody>
          </p:sp>
        </p:grpSp>
      </p:grp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979033" y="4861795"/>
            <a:ext cx="71649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Gloyn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Molnes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Njølstad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et al, NEJM, 2004;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Sagen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et al, Diabetes, 2004</a:t>
            </a:r>
          </a:p>
        </p:txBody>
      </p:sp>
      <p:sp>
        <p:nvSpPr>
          <p:cNvPr id="29" name="Smultring 5"/>
          <p:cNvSpPr/>
          <p:nvPr/>
        </p:nvSpPr>
        <p:spPr bwMode="auto">
          <a:xfrm>
            <a:off x="3238499" y="3721100"/>
            <a:ext cx="571507" cy="588429"/>
          </a:xfrm>
          <a:prstGeom prst="donut">
            <a:avLst>
              <a:gd name="adj" fmla="val 7971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2805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5" y="671366"/>
          <a:ext cx="6731001" cy="447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Chart" r:id="rId4" imgW="5930900" imgH="3949700" progId="Excel.Chart.8">
                  <p:embed/>
                </p:oleObj>
              </mc:Choice>
              <mc:Fallback>
                <p:oleObj name="Chart" r:id="rId4" imgW="5930900" imgH="3949700" progId="Excel.Chart.8">
                  <p:embed/>
                  <p:pic>
                    <p:nvPicPr>
                      <p:cNvPr id="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" y="671366"/>
                        <a:ext cx="6731001" cy="4472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45626"/>
          </a:xfrm>
        </p:spPr>
        <p:txBody>
          <a:bodyPr>
            <a:normAutofit fontScale="90000"/>
          </a:bodyPr>
          <a:lstStyle/>
          <a:p>
            <a:pPr algn="l"/>
            <a:r>
              <a:rPr lang="nb-NO" sz="40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Therese </a:t>
            </a:r>
            <a:r>
              <a:rPr lang="nb-NO" sz="40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can</a:t>
            </a:r>
            <a:r>
              <a:rPr lang="nb-NO" sz="40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nb-NO" sz="40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use</a:t>
            </a:r>
            <a:r>
              <a:rPr lang="nb-NO" sz="40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nb-NO" sz="40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tablets</a:t>
            </a:r>
            <a:r>
              <a:rPr lang="nb-NO" sz="40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nb-NO" sz="40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instead</a:t>
            </a:r>
            <a:r>
              <a:rPr lang="nb-NO" sz="40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nb-NO" sz="40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of</a:t>
            </a:r>
            <a:r>
              <a:rPr lang="nb-NO" sz="40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insulin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6265863" y="1258365"/>
            <a:ext cx="2436812" cy="609600"/>
          </a:xfrm>
          <a:prstGeom prst="wedgeRectCallout">
            <a:avLst>
              <a:gd name="adj1" fmla="val -205571"/>
              <a:gd name="adj2" fmla="val 134634"/>
            </a:avLst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dirty="0">
                <a:solidFill>
                  <a:srgbClr val="FF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Insulin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6265863" y="2413796"/>
            <a:ext cx="2436812" cy="592137"/>
          </a:xfrm>
          <a:prstGeom prst="wedgeRectCallout">
            <a:avLst>
              <a:gd name="adj1" fmla="val -182069"/>
              <a:gd name="adj2" fmla="val 135591"/>
            </a:avLst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Sulfonylurea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407696" y="4861796"/>
            <a:ext cx="27363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Sagen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et al, Diabetes 2004</a:t>
            </a:r>
          </a:p>
        </p:txBody>
      </p:sp>
      <p:sp>
        <p:nvSpPr>
          <p:cNvPr id="11" name="AutoShape 8">
            <a:extLst>
              <a:ext uri="{FF2B5EF4-FFF2-40B4-BE49-F238E27FC236}">
                <a16:creationId xmlns:a16="http://schemas.microsoft.com/office/drawing/2014/main" id="{C350F597-2941-EC4D-8F6C-090888891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6693" y="3490259"/>
            <a:ext cx="2736304" cy="592137"/>
          </a:xfrm>
          <a:prstGeom prst="wedgeRectCallout">
            <a:avLst>
              <a:gd name="adj1" fmla="val -105008"/>
              <a:gd name="adj2" fmla="val -19608"/>
            </a:avLst>
          </a:prstGeom>
          <a:noFill/>
          <a:ln w="9525">
            <a:solidFill>
              <a:srgbClr val="0839F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dirty="0">
                <a:solidFill>
                  <a:srgbClr val="0839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Blood glucose</a:t>
            </a:r>
          </a:p>
        </p:txBody>
      </p:sp>
    </p:spTree>
    <p:extLst>
      <p:ext uri="{BB962C8B-B14F-4D97-AF65-F5344CB8AC3E}">
        <p14:creationId xmlns:p14="http://schemas.microsoft.com/office/powerpoint/2010/main" val="199929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30203</TotalTime>
  <Words>1598</Words>
  <Application>Microsoft Macintosh PowerPoint</Application>
  <PresentationFormat>On-screen Show (16:9)</PresentationFormat>
  <Paragraphs>252</Paragraphs>
  <Slides>28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Courier New</vt:lpstr>
      <vt:lpstr>Gill Sans</vt:lpstr>
      <vt:lpstr>Gill Sans Light</vt:lpstr>
      <vt:lpstr>Times New Roman</vt:lpstr>
      <vt:lpstr>Office Theme</vt:lpstr>
      <vt:lpstr>Chart</vt:lpstr>
      <vt:lpstr>   PRECISION MEDICINE IN DIABETES: LEARNING FROM MONOGENIC DIABETES     Thoresen Seminar, DNV, Oslo, 251119 </vt:lpstr>
      <vt:lpstr>Greetings from Boston &amp; Cambridge! Sabbatical stay 2018-19</vt:lpstr>
      <vt:lpstr>PowerPoint Presentation</vt:lpstr>
      <vt:lpstr>Statement paper in Nat Genet</vt:lpstr>
      <vt:lpstr>ADA Precision Diabetes Medicine Taskforce</vt:lpstr>
      <vt:lpstr>Diabetes is associated with over 500 loci</vt:lpstr>
      <vt:lpstr>PowerPoint Presentation</vt:lpstr>
      <vt:lpstr>Therese neonatal diabetes due to KCNJ11</vt:lpstr>
      <vt:lpstr>Therese can use tablets instead of insulin</vt:lpstr>
      <vt:lpstr>Many others, too – and HbA1c improves</vt:lpstr>
      <vt:lpstr>Therese 16 y off – what is long-term prognosis?</vt:lpstr>
      <vt:lpstr>Sulfonylurea is effective for 10 years</vt:lpstr>
      <vt:lpstr>Metabolic control is maintained over 10 years</vt:lpstr>
      <vt:lpstr>PowerPoint Presentation</vt:lpstr>
      <vt:lpstr>PowerPoint Presentation</vt:lpstr>
      <vt:lpstr>Precision medicine</vt:lpstr>
      <vt:lpstr>Novel Tools  for Early Childhood Predisposition  to Obesity and Diabetes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VISION: National diabetes registers w/biobanks 0-100</vt:lpstr>
      <vt:lpstr>Which are the diabetes biobanks in Norway?</vt:lpstr>
      <vt:lpstr>A biobank for the adult diabetes registry</vt:lpstr>
      <vt:lpstr>PowerPoint Presentation</vt:lpstr>
    </vt:vector>
  </TitlesOfParts>
  <Company>University of Bergen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Pal R. Njolstad</dc:creator>
  <cp:lastModifiedBy>Pål Rasmus Njølstad</cp:lastModifiedBy>
  <cp:revision>379</cp:revision>
  <cp:lastPrinted>2017-11-13T14:46:47Z</cp:lastPrinted>
  <dcterms:created xsi:type="dcterms:W3CDTF">2017-11-10T08:48:16Z</dcterms:created>
  <dcterms:modified xsi:type="dcterms:W3CDTF">2019-11-25T09:47:51Z</dcterms:modified>
</cp:coreProperties>
</file>